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5"/>
  </p:notes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</p:sldIdLst>
  <p:sldSz cx="9144000" cy="5143500" type="screen16x9"/>
  <p:notesSz cx="6858000" cy="9144000"/>
  <p:embeddedFontLst>
    <p:embeddedFont>
      <p:font typeface="Oswald" panose="020B0604020202020204" charset="0"/>
      <p:regular r:id="rId16"/>
      <p:bold r:id="rId17"/>
    </p:embeddedFont>
    <p:embeddedFont>
      <p:font typeface="Average" panose="020B0604020202020204" charset="0"/>
      <p:regular r:id="rId1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07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46B6D7C-1D12-4F3D-94C9-5DE11440B281}">
  <a:tblStyle styleId="{046B6D7C-1D12-4F3D-94C9-5DE11440B281}" styleName="Table_0">
    <a:wholeTbl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7" d="100"/>
          <a:sy n="97" d="100"/>
        </p:scale>
        <p:origin x="78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80861872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Shape 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72885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Shape 1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482892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Shape 1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24665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Shape 1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420746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Shape 1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2004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01888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Shape 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33840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0163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Rc.local file and the ‘&amp;’</a:t>
            </a:r>
          </a:p>
          <a:p>
            <a:pPr lvl="0">
              <a:spcBef>
                <a:spcPts val="0"/>
              </a:spcBef>
              <a:buNone/>
            </a:pPr>
            <a:r>
              <a:rPr lang="en" sz="1050" b="1">
                <a:solidFill>
                  <a:srgbClr val="333333"/>
                </a:solidFill>
                <a:highlight>
                  <a:srgbClr val="FFFFFF"/>
                </a:highlight>
              </a:rPr>
              <a:t>Different Steps -&gt; Single Steps, Double Steps</a:t>
            </a:r>
            <a:r>
              <a:rPr lang="en" sz="1050">
                <a:solidFill>
                  <a:srgbClr val="333333"/>
                </a:solidFill>
                <a:highlight>
                  <a:srgbClr val="FFFFFF"/>
                </a:highlight>
              </a:rPr>
              <a:t> ,</a:t>
            </a:r>
            <a:r>
              <a:rPr lang="en" sz="1050" b="1">
                <a:solidFill>
                  <a:srgbClr val="333333"/>
                </a:solidFill>
                <a:highlight>
                  <a:srgbClr val="FFFFFF"/>
                </a:highlight>
              </a:rPr>
              <a:t>Interleaved Steps, Microstepping</a:t>
            </a:r>
          </a:p>
        </p:txBody>
      </p:sp>
    </p:spTree>
    <p:extLst>
      <p:ext uri="{BB962C8B-B14F-4D97-AF65-F5344CB8AC3E}">
        <p14:creationId xmlns:p14="http://schemas.microsoft.com/office/powerpoint/2010/main" val="13547418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PyBlues: mention it was easier to install on Window than on Mac 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I2C port unlocking</a:t>
            </a:r>
          </a:p>
        </p:txBody>
      </p:sp>
    </p:spTree>
    <p:extLst>
      <p:ext uri="{BB962C8B-B14F-4D97-AF65-F5344CB8AC3E}">
        <p14:creationId xmlns:p14="http://schemas.microsoft.com/office/powerpoint/2010/main" val="385847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Shape 1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75044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Shape 1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01559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Shape 1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28559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Shape 10"/>
          <p:cNvGrpSpPr/>
          <p:nvPr/>
        </p:nvGrpSpPr>
        <p:grpSpPr>
          <a:xfrm>
            <a:off x="4350278" y="2855377"/>
            <a:ext cx="443588" cy="105632"/>
            <a:chOff x="4137525" y="2915950"/>
            <a:chExt cx="869100" cy="207000"/>
          </a:xfrm>
        </p:grpSpPr>
        <p:sp>
          <p:nvSpPr>
            <p:cNvPr id="11" name="Shape 11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" name="Shape 1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" name="Shape 13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4" name="Shape 14"/>
          <p:cNvSpPr txBox="1">
            <a:spLocks noGrp="1"/>
          </p:cNvSpPr>
          <p:nvPr>
            <p:ph type="ctrTitle"/>
          </p:nvPr>
        </p:nvSpPr>
        <p:spPr>
          <a:xfrm>
            <a:off x="671257" y="990800"/>
            <a:ext cx="7801500" cy="17301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4800"/>
            </a:lvl1pPr>
            <a:lvl2pPr lvl="1" algn="ctr">
              <a:spcBef>
                <a:spcPts val="0"/>
              </a:spcBef>
              <a:buSzPct val="100000"/>
              <a:defRPr sz="4800"/>
            </a:lvl2pPr>
            <a:lvl3pPr lvl="2" algn="ctr">
              <a:spcBef>
                <a:spcPts val="0"/>
              </a:spcBef>
              <a:buSzPct val="100000"/>
              <a:defRPr sz="4800"/>
            </a:lvl3pPr>
            <a:lvl4pPr lvl="3" algn="ctr">
              <a:spcBef>
                <a:spcPts val="0"/>
              </a:spcBef>
              <a:buSzPct val="100000"/>
              <a:defRPr sz="4800"/>
            </a:lvl4pPr>
            <a:lvl5pPr lvl="4" algn="ctr">
              <a:spcBef>
                <a:spcPts val="0"/>
              </a:spcBef>
              <a:buSzPct val="100000"/>
              <a:defRPr sz="4800"/>
            </a:lvl5pPr>
            <a:lvl6pPr lvl="5" algn="ctr">
              <a:spcBef>
                <a:spcPts val="0"/>
              </a:spcBef>
              <a:buSzPct val="100000"/>
              <a:defRPr sz="4800"/>
            </a:lvl6pPr>
            <a:lvl7pPr lvl="6" algn="ctr">
              <a:spcBef>
                <a:spcPts val="0"/>
              </a:spcBef>
              <a:buSzPct val="100000"/>
              <a:defRPr sz="4800"/>
            </a:lvl7pPr>
            <a:lvl8pPr lvl="7" algn="ctr">
              <a:spcBef>
                <a:spcPts val="0"/>
              </a:spcBef>
              <a:buSzPct val="100000"/>
              <a:defRPr sz="4800"/>
            </a:lvl8pPr>
            <a:lvl9pPr lvl="8" algn="ctr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ubTitle" idx="1"/>
          </p:nvPr>
        </p:nvSpPr>
        <p:spPr>
          <a:xfrm>
            <a:off x="671250" y="3174875"/>
            <a:ext cx="7801500" cy="792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>
            <a:spLocks noGrp="1"/>
          </p:cNvSpPr>
          <p:nvPr>
            <p:ph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body" idx="1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 lang="en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41" name="Shape 41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" name="Shape 42"/>
          <p:cNvSpPr txBox="1">
            <a:spLocks noGrp="1"/>
          </p:cNvSpPr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ubTitle" idx="1"/>
          </p:nvPr>
        </p:nvSpPr>
        <p:spPr>
          <a:xfrm>
            <a:off x="265500" y="2845200"/>
            <a:ext cx="4045200" cy="13455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 lang="en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lumMod val="60000"/>
                <a:lumOff val="40000"/>
              </a:schemeClr>
            </a:gs>
            <a:gs pos="23000">
              <a:schemeClr val="bg1">
                <a:lumMod val="75000"/>
              </a:schemeClr>
            </a:gs>
            <a:gs pos="69000">
              <a:schemeClr val="bg1">
                <a:lumMod val="75000"/>
              </a:schemeClr>
            </a:gs>
            <a:gs pos="97000">
              <a:schemeClr val="bg1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ct val="100000"/>
              <a:buFont typeface="Average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‹#›</a:t>
            </a:fld>
            <a:endParaRPr lang="en" sz="10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hyperlink" Target="https://learn.adafruit.com/adafruit-dc-and-stepper-motor-hat-for-raspberry-pi/using-stepper-motors" TargetMode="External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hyperlink" Target="https://learn.adafruit.com/adafruits-raspberry-pi-lesson-4-gpio-setup/configuring-i2c" TargetMode="External"/><Relationship Id="rId9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>
            <a:spLocks noGrp="1"/>
          </p:cNvSpPr>
          <p:nvPr>
            <p:ph type="subTitle" idx="1"/>
          </p:nvPr>
        </p:nvSpPr>
        <p:spPr>
          <a:xfrm>
            <a:off x="3554850" y="2925425"/>
            <a:ext cx="2034300" cy="2034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>
                <a:solidFill>
                  <a:srgbClr val="D076FF"/>
                </a:solidFill>
              </a:rPr>
              <a:t>Abel Amadou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 sz="1800">
                <a:solidFill>
                  <a:schemeClr val="dk1"/>
                </a:solidFill>
              </a:rPr>
              <a:t>Benjamin Boudra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D076FF"/>
                </a:solidFill>
              </a:rPr>
              <a:t>Dean Bailey</a:t>
            </a:r>
            <a:r>
              <a:rPr lang="en" sz="1800">
                <a:solidFill>
                  <a:schemeClr val="dk1"/>
                </a:solidFill>
              </a:rPr>
              <a:t> </a:t>
            </a:r>
          </a:p>
          <a:p>
            <a:pPr lvl="0"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</a:rPr>
              <a:t>Jalen Halverson</a:t>
            </a:r>
          </a:p>
          <a:p>
            <a:pPr lvl="0">
              <a:spcBef>
                <a:spcPts val="0"/>
              </a:spcBef>
              <a:buNone/>
            </a:pPr>
            <a:r>
              <a:rPr lang="en" sz="1800">
                <a:solidFill>
                  <a:srgbClr val="D076FF"/>
                </a:solidFill>
              </a:rPr>
              <a:t>John Qualls</a:t>
            </a:r>
          </a:p>
          <a:p>
            <a:pPr lvl="0"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</a:rPr>
              <a:t>Joshua Dixie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D076FF"/>
                </a:solidFill>
              </a:rPr>
              <a:t>Shelley King</a:t>
            </a:r>
          </a:p>
        </p:txBody>
      </p:sp>
      <p:sp>
        <p:nvSpPr>
          <p:cNvPr id="60" name="Shape 60"/>
          <p:cNvSpPr txBox="1">
            <a:spLocks noGrp="1"/>
          </p:cNvSpPr>
          <p:nvPr>
            <p:ph type="ctrTitle"/>
          </p:nvPr>
        </p:nvSpPr>
        <p:spPr>
          <a:xfrm>
            <a:off x="3041100" y="953550"/>
            <a:ext cx="3061800" cy="18408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6000">
                <a:solidFill>
                  <a:srgbClr val="D076FF"/>
                </a:solidFill>
              </a:rPr>
              <a:t>Track</a:t>
            </a:r>
            <a:r>
              <a:rPr lang="en" sz="6000"/>
              <a:t>er Ca</a:t>
            </a:r>
            <a:r>
              <a:rPr lang="en" sz="6000">
                <a:solidFill>
                  <a:srgbClr val="D076FF"/>
                </a:solidFill>
              </a:rPr>
              <a:t>me</a:t>
            </a:r>
            <a:r>
              <a:rPr lang="en" sz="6000"/>
              <a:t>ra</a:t>
            </a:r>
          </a:p>
        </p:txBody>
      </p:sp>
    </p:spTree>
  </p:cSld>
  <p:clrMapOvr>
    <a:masterClrMapping/>
  </p:clrMapOvr>
  <p:transition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ln w="19050" cap="flat" cmpd="sng">
            <a:solidFill>
              <a:srgbClr val="D076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Raspberry Pi Reflection</a:t>
            </a:r>
          </a:p>
        </p:txBody>
      </p:sp>
      <p:sp>
        <p:nvSpPr>
          <p:cNvPr id="181" name="Shape 18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802800"/>
          </a:xfrm>
          <a:prstGeom prst="rect">
            <a:avLst/>
          </a:prstGeom>
          <a:ln w="19050" cap="flat" cmpd="sng">
            <a:solidFill>
              <a:srgbClr val="D076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marL="869950" indent="-285750">
              <a:lnSpc>
                <a:spcPct val="114999"/>
              </a:lnSpc>
              <a:spcAft>
                <a:spcPts val="0"/>
              </a:spcAft>
              <a:buClr>
                <a:srgbClr val="D076FF"/>
              </a:buClr>
              <a:buFont typeface="Arial" panose="020B0604020202020204" pitchFamily="34" charset="0"/>
              <a:buChar char="•"/>
            </a:pPr>
            <a:r>
              <a:rPr lang="en" sz="1600" dirty="0" smtClean="0">
                <a:solidFill>
                  <a:srgbClr val="D076FF"/>
                </a:solidFill>
              </a:rPr>
              <a:t>What </a:t>
            </a:r>
            <a:r>
              <a:rPr lang="en" sz="1600" dirty="0">
                <a:solidFill>
                  <a:srgbClr val="D076FF"/>
                </a:solidFill>
              </a:rPr>
              <a:t>went well?</a:t>
            </a:r>
            <a:endParaRPr lang="en-US" sz="1600" dirty="0">
              <a:solidFill>
                <a:srgbClr val="D076FF"/>
              </a:solidFill>
            </a:endParaRPr>
          </a:p>
          <a:p>
            <a:pPr marL="1371600" lvl="2" indent="-228600">
              <a:lnSpc>
                <a:spcPct val="114999"/>
              </a:lnSpc>
              <a:spcAft>
                <a:spcPts val="0"/>
              </a:spcAft>
              <a:buClr>
                <a:srgbClr val="FFFFFF"/>
              </a:buClr>
              <a:buChar char="■"/>
            </a:pPr>
            <a:r>
              <a:rPr lang="en" dirty="0">
                <a:solidFill>
                  <a:srgbClr val="FFFFFF"/>
                </a:solidFill>
              </a:rPr>
              <a:t>Communication</a:t>
            </a:r>
          </a:p>
          <a:p>
            <a:pPr marL="1371600" lvl="2" indent="-228600">
              <a:lnSpc>
                <a:spcPct val="114999"/>
              </a:lnSpc>
              <a:spcAft>
                <a:spcPts val="0"/>
              </a:spcAft>
              <a:buClr>
                <a:srgbClr val="FFFFFF"/>
              </a:buClr>
              <a:buChar char="■"/>
            </a:pPr>
            <a:r>
              <a:rPr lang="en" dirty="0">
                <a:solidFill>
                  <a:srgbClr val="FFFFFF"/>
                </a:solidFill>
              </a:rPr>
              <a:t>Assembly of Hardware</a:t>
            </a:r>
          </a:p>
          <a:p>
            <a:pPr marL="1371600" lvl="2" indent="-228600">
              <a:lnSpc>
                <a:spcPct val="114999"/>
              </a:lnSpc>
              <a:spcAft>
                <a:spcPts val="0"/>
              </a:spcAft>
              <a:buClr>
                <a:srgbClr val="FFFFFF"/>
              </a:buClr>
              <a:buChar char="■"/>
            </a:pPr>
            <a:r>
              <a:rPr lang="en" dirty="0">
                <a:solidFill>
                  <a:srgbClr val="FFFFFF"/>
                </a:solidFill>
              </a:rPr>
              <a:t>Pair Programming</a:t>
            </a:r>
          </a:p>
          <a:p>
            <a:pPr marL="1371600" lvl="2" indent="-228600">
              <a:lnSpc>
                <a:spcPct val="114999"/>
              </a:lnSpc>
              <a:spcAft>
                <a:spcPts val="0"/>
              </a:spcAft>
              <a:buClr>
                <a:srgbClr val="FFFFFF"/>
              </a:buClr>
              <a:buChar char="■"/>
            </a:pPr>
            <a:r>
              <a:rPr lang="en" dirty="0">
                <a:solidFill>
                  <a:srgbClr val="FFFFFF"/>
                </a:solidFill>
              </a:rPr>
              <a:t>Organization</a:t>
            </a:r>
          </a:p>
          <a:p>
            <a:pPr marL="869950" lvl="1" indent="-285750">
              <a:lnSpc>
                <a:spcPct val="114999"/>
              </a:lnSpc>
              <a:spcAft>
                <a:spcPts val="0"/>
              </a:spcAft>
              <a:buClr>
                <a:srgbClr val="D076FF"/>
              </a:buClr>
              <a:buFont typeface="Arial" panose="020B0604020202020204" pitchFamily="34" charset="0"/>
              <a:buChar char="•"/>
            </a:pPr>
            <a:r>
              <a:rPr lang="en" sz="1600" dirty="0">
                <a:solidFill>
                  <a:srgbClr val="D076FF"/>
                </a:solidFill>
              </a:rPr>
              <a:t>What went wrong?</a:t>
            </a:r>
          </a:p>
          <a:p>
            <a:pPr marL="1371600" lvl="2" indent="-228600">
              <a:lnSpc>
                <a:spcPct val="114999"/>
              </a:lnSpc>
              <a:spcAft>
                <a:spcPts val="0"/>
              </a:spcAft>
              <a:buClr>
                <a:schemeClr val="dk1"/>
              </a:buClr>
              <a:buChar char="■"/>
            </a:pPr>
            <a:r>
              <a:rPr lang="en" dirty="0">
                <a:solidFill>
                  <a:schemeClr val="dk1"/>
                </a:solidFill>
              </a:rPr>
              <a:t>Rc.local editing and constant reset loop</a:t>
            </a:r>
          </a:p>
          <a:p>
            <a:pPr marL="1828800" lvl="3" indent="-228600">
              <a:lnSpc>
                <a:spcPct val="114999"/>
              </a:lnSpc>
              <a:spcAft>
                <a:spcPts val="0"/>
              </a:spcAft>
              <a:buClr>
                <a:schemeClr val="dk1"/>
              </a:buClr>
              <a:buChar char="●"/>
            </a:pPr>
            <a:r>
              <a:rPr lang="en" dirty="0">
                <a:solidFill>
                  <a:schemeClr val="dk1"/>
                </a:solidFill>
              </a:rPr>
              <a:t>Finding how to change root files from read only to read and write</a:t>
            </a:r>
          </a:p>
          <a:p>
            <a:pPr marL="1371600" lvl="2" indent="-228600">
              <a:lnSpc>
                <a:spcPct val="114999"/>
              </a:lnSpc>
              <a:spcAft>
                <a:spcPts val="0"/>
              </a:spcAft>
              <a:buClr>
                <a:schemeClr val="dk1"/>
              </a:buClr>
              <a:buChar char="■"/>
            </a:pPr>
            <a:r>
              <a:rPr lang="en" dirty="0">
                <a:solidFill>
                  <a:schemeClr val="dk1"/>
                </a:solidFill>
              </a:rPr>
              <a:t>LED Thread for constant blinking</a:t>
            </a:r>
          </a:p>
          <a:p>
            <a:pPr marL="869950" lvl="1" indent="-285750">
              <a:lnSpc>
                <a:spcPct val="114999"/>
              </a:lnSpc>
              <a:spcAft>
                <a:spcPts val="0"/>
              </a:spcAft>
              <a:buClr>
                <a:srgbClr val="D076FF"/>
              </a:buClr>
              <a:buFont typeface="Arial" panose="020B0604020202020204" pitchFamily="34" charset="0"/>
              <a:buChar char="•"/>
            </a:pPr>
            <a:r>
              <a:rPr lang="en" sz="1600" dirty="0">
                <a:solidFill>
                  <a:srgbClr val="D076FF"/>
                </a:solidFill>
              </a:rPr>
              <a:t>What would we do differently?</a:t>
            </a:r>
          </a:p>
          <a:p>
            <a:pPr marL="1371600" lvl="2" indent="-228600">
              <a:lnSpc>
                <a:spcPct val="114999"/>
              </a:lnSpc>
              <a:spcAft>
                <a:spcPts val="0"/>
              </a:spcAft>
              <a:buClr>
                <a:srgbClr val="FFFFFF"/>
              </a:buClr>
              <a:buChar char="■"/>
            </a:pPr>
            <a:r>
              <a:rPr lang="en" dirty="0">
                <a:solidFill>
                  <a:schemeClr val="dk1"/>
                </a:solidFill>
              </a:rPr>
              <a:t>Use GitHub more often to avoid these problems</a:t>
            </a:r>
          </a:p>
          <a:p>
            <a:pPr marL="1371600" lvl="2" indent="-228600">
              <a:lnSpc>
                <a:spcPct val="114999"/>
              </a:lnSpc>
              <a:spcAft>
                <a:spcPts val="0"/>
              </a:spcAft>
              <a:buClr>
                <a:schemeClr val="dk1"/>
              </a:buClr>
              <a:buChar char="■"/>
            </a:pPr>
            <a:r>
              <a:rPr lang="en" dirty="0">
                <a:solidFill>
                  <a:schemeClr val="dk1"/>
                </a:solidFill>
              </a:rPr>
              <a:t>Use Flooby </a:t>
            </a:r>
            <a:r>
              <a:rPr lang="en" u="sng" dirty="0">
                <a:solidFill>
                  <a:srgbClr val="D076FF"/>
                </a:solidFill>
              </a:rPr>
              <a:t>https://floobits.com/</a:t>
            </a:r>
          </a:p>
          <a:p>
            <a:pPr lvl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  <p:transition spd="slow">
    <p:cut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ln w="19050" cap="flat" cmpd="sng">
            <a:solidFill>
              <a:srgbClr val="D076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Android Application Reflection</a:t>
            </a:r>
          </a:p>
        </p:txBody>
      </p:sp>
      <p:sp>
        <p:nvSpPr>
          <p:cNvPr id="187" name="Shape 187"/>
          <p:cNvSpPr txBox="1">
            <a:spLocks noGrp="1"/>
          </p:cNvSpPr>
          <p:nvPr>
            <p:ph type="body" idx="1"/>
          </p:nvPr>
        </p:nvSpPr>
        <p:spPr>
          <a:xfrm>
            <a:off x="311700" y="1152474"/>
            <a:ext cx="8520600" cy="3765889"/>
          </a:xfrm>
          <a:prstGeom prst="rect">
            <a:avLst/>
          </a:prstGeom>
          <a:ln w="19050" cap="flat" cmpd="sng">
            <a:solidFill>
              <a:srgbClr val="D076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  <a:spcAft>
                <a:spcPts val="0"/>
              </a:spcAft>
              <a:buClr>
                <a:srgbClr val="D076FF"/>
              </a:buClr>
              <a:buChar char="●"/>
            </a:pPr>
            <a:r>
              <a:rPr lang="en" dirty="0">
                <a:solidFill>
                  <a:srgbClr val="D076FF"/>
                </a:solidFill>
              </a:rPr>
              <a:t>What went well</a:t>
            </a:r>
          </a:p>
          <a:p>
            <a:pPr marL="914400" lvl="1" indent="-228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Char char="○"/>
            </a:pPr>
            <a:r>
              <a:rPr lang="en" sz="1600" dirty="0">
                <a:solidFill>
                  <a:srgbClr val="FFFFFF"/>
                </a:solidFill>
              </a:rPr>
              <a:t>E</a:t>
            </a:r>
            <a:r>
              <a:rPr lang="en" sz="1600" dirty="0" smtClean="0">
                <a:solidFill>
                  <a:srgbClr val="FFFFFF"/>
                </a:solidFill>
              </a:rPr>
              <a:t>nthuastic about the assignment</a:t>
            </a:r>
            <a:endParaRPr lang="en" sz="1600" dirty="0">
              <a:solidFill>
                <a:srgbClr val="FFFFFF"/>
              </a:solidFill>
            </a:endParaRPr>
          </a:p>
          <a:p>
            <a:pPr marL="914400" lvl="1" indent="-228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Char char="○"/>
            </a:pPr>
            <a:r>
              <a:rPr lang="en" sz="1600" dirty="0">
                <a:solidFill>
                  <a:srgbClr val="FFFFFF"/>
                </a:solidFill>
              </a:rPr>
              <a:t>No intra-group conflicts</a:t>
            </a:r>
          </a:p>
          <a:p>
            <a:pPr marL="1371600" lvl="2" indent="-22860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Char char="■"/>
            </a:pPr>
            <a:r>
              <a:rPr lang="en" dirty="0" smtClean="0">
                <a:solidFill>
                  <a:srgbClr val="EFEFEF"/>
                </a:solidFill>
              </a:rPr>
              <a:t>Integrity</a:t>
            </a:r>
          </a:p>
          <a:p>
            <a:pPr marL="1371600" lvl="2" indent="-22860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Char char="■"/>
            </a:pPr>
            <a:r>
              <a:rPr lang="en" dirty="0" smtClean="0">
                <a:solidFill>
                  <a:srgbClr val="EFEFEF"/>
                </a:solidFill>
              </a:rPr>
              <a:t>Trust</a:t>
            </a:r>
          </a:p>
          <a:p>
            <a:pPr marL="914400" lvl="1" indent="-22860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Char char="○"/>
            </a:pPr>
            <a:r>
              <a:rPr lang="en" sz="1600" dirty="0" smtClean="0">
                <a:solidFill>
                  <a:srgbClr val="FFFFFF"/>
                </a:solidFill>
              </a:rPr>
              <a:t>Group </a:t>
            </a:r>
            <a:r>
              <a:rPr lang="en" sz="1600" dirty="0">
                <a:solidFill>
                  <a:srgbClr val="FFFFFF"/>
                </a:solidFill>
              </a:rPr>
              <a:t>adapted to difficult circumstances</a:t>
            </a:r>
          </a:p>
          <a:p>
            <a:pPr marL="914400" lvl="1" indent="-228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Char char="○"/>
            </a:pPr>
            <a:r>
              <a:rPr lang="en" sz="1600" dirty="0">
                <a:solidFill>
                  <a:srgbClr val="FFFFFF"/>
                </a:solidFill>
              </a:rPr>
              <a:t>Everyone accomplished their </a:t>
            </a:r>
            <a:r>
              <a:rPr lang="en" sz="1600" dirty="0" smtClean="0">
                <a:solidFill>
                  <a:srgbClr val="FFFFFF"/>
                </a:solidFill>
              </a:rPr>
              <a:t>tasks</a:t>
            </a:r>
          </a:p>
          <a:p>
            <a:pPr marL="914400" lvl="1" indent="-228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Char char="○"/>
            </a:pPr>
            <a:r>
              <a:rPr lang="en" sz="1600" dirty="0" smtClean="0">
                <a:solidFill>
                  <a:srgbClr val="FFFFFF"/>
                </a:solidFill>
              </a:rPr>
              <a:t>Exellent prioritization of tasks</a:t>
            </a:r>
          </a:p>
          <a:p>
            <a:pPr marL="457200" lvl="0" indent="-228600" rtl="0">
              <a:spcBef>
                <a:spcPts val="0"/>
              </a:spcBef>
              <a:spcAft>
                <a:spcPts val="0"/>
              </a:spcAft>
              <a:buClr>
                <a:srgbClr val="D076FF"/>
              </a:buClr>
              <a:buChar char="●"/>
            </a:pPr>
            <a:r>
              <a:rPr lang="en" dirty="0" smtClean="0">
                <a:solidFill>
                  <a:srgbClr val="D076FF"/>
                </a:solidFill>
              </a:rPr>
              <a:t>What </a:t>
            </a:r>
            <a:r>
              <a:rPr lang="en" dirty="0">
                <a:solidFill>
                  <a:srgbClr val="D076FF"/>
                </a:solidFill>
              </a:rPr>
              <a:t>went wrong</a:t>
            </a:r>
          </a:p>
          <a:p>
            <a:pPr marL="914400" lvl="1" indent="-228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Char char="○"/>
            </a:pPr>
            <a:r>
              <a:rPr lang="en" sz="1600" dirty="0" smtClean="0">
                <a:solidFill>
                  <a:srgbClr val="FFFFFF"/>
                </a:solidFill>
              </a:rPr>
              <a:t>Spent too much time on process</a:t>
            </a:r>
            <a:endParaRPr lang="en" sz="1600" dirty="0">
              <a:solidFill>
                <a:srgbClr val="FFFFFF"/>
              </a:solidFill>
            </a:endParaRPr>
          </a:p>
          <a:p>
            <a:pPr marL="914400" lvl="1" indent="-228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Char char="○"/>
            </a:pPr>
            <a:r>
              <a:rPr lang="en" sz="1600" dirty="0" smtClean="0">
                <a:solidFill>
                  <a:srgbClr val="FFFFFF"/>
                </a:solidFill>
              </a:rPr>
              <a:t>Poor communication between android app team members</a:t>
            </a:r>
          </a:p>
          <a:p>
            <a:pPr marL="914400" lvl="1" indent="-228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Char char="○"/>
            </a:pPr>
            <a:r>
              <a:rPr lang="en" sz="1600" dirty="0" smtClean="0">
                <a:solidFill>
                  <a:srgbClr val="FFFFFF"/>
                </a:solidFill>
              </a:rPr>
              <a:t>Insufficient research on available computer vision libraries before coding</a:t>
            </a:r>
            <a:endParaRPr lang="en" sz="1600" dirty="0">
              <a:solidFill>
                <a:srgbClr val="FFFFFF"/>
              </a:solidFill>
            </a:endParaRPr>
          </a:p>
          <a:p>
            <a:pPr marL="914400" lvl="1" indent="-228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Char char="○"/>
            </a:pPr>
            <a:r>
              <a:rPr lang="en" sz="1600" dirty="0" smtClean="0">
                <a:solidFill>
                  <a:srgbClr val="FFFFFF"/>
                </a:solidFill>
              </a:rPr>
              <a:t>Poor, inconsistent use of </a:t>
            </a:r>
            <a:r>
              <a:rPr lang="en" sz="1600" dirty="0">
                <a:solidFill>
                  <a:srgbClr val="FFFFFF"/>
                </a:solidFill>
              </a:rPr>
              <a:t>available tools (Git, Taiga, and TravisCI)</a:t>
            </a:r>
          </a:p>
        </p:txBody>
      </p:sp>
    </p:spTree>
  </p:cSld>
  <p:clrMapOvr>
    <a:masterClrMapping/>
  </p:clrMapOvr>
  <p:transition spd="slow">
    <p:cut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ln w="19050" cap="flat" cmpd="sng">
            <a:solidFill>
              <a:srgbClr val="D076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Overall Group Reflection</a:t>
            </a:r>
          </a:p>
        </p:txBody>
      </p:sp>
      <p:sp>
        <p:nvSpPr>
          <p:cNvPr id="193" name="Shape 193"/>
          <p:cNvSpPr txBox="1">
            <a:spLocks noGrp="1"/>
          </p:cNvSpPr>
          <p:nvPr>
            <p:ph type="body" idx="1"/>
          </p:nvPr>
        </p:nvSpPr>
        <p:spPr>
          <a:xfrm>
            <a:off x="311700" y="1147500"/>
            <a:ext cx="8520600" cy="3826282"/>
          </a:xfrm>
          <a:prstGeom prst="rect">
            <a:avLst/>
          </a:prstGeom>
          <a:ln w="19050" cap="flat" cmpd="sng">
            <a:solidFill>
              <a:srgbClr val="D076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  <a:spcAft>
                <a:spcPts val="0"/>
              </a:spcAft>
              <a:buClr>
                <a:srgbClr val="D076FF"/>
              </a:buClr>
              <a:buChar char="●"/>
            </a:pPr>
            <a:r>
              <a:rPr lang="en" dirty="0">
                <a:solidFill>
                  <a:srgbClr val="D076FF"/>
                </a:solidFill>
              </a:rPr>
              <a:t>Lessons we learned</a:t>
            </a:r>
          </a:p>
          <a:p>
            <a:pPr marL="914400" lvl="1" indent="-330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○"/>
            </a:pPr>
            <a:r>
              <a:rPr lang="en" sz="1600" dirty="0">
                <a:solidFill>
                  <a:schemeClr val="dk1"/>
                </a:solidFill>
              </a:rPr>
              <a:t>Be very careful with version control and backups</a:t>
            </a:r>
          </a:p>
          <a:p>
            <a:pPr marL="914400" lvl="1" indent="-330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○"/>
            </a:pPr>
            <a:r>
              <a:rPr lang="en" sz="1600" dirty="0">
                <a:solidFill>
                  <a:schemeClr val="dk1"/>
                </a:solidFill>
              </a:rPr>
              <a:t>Research thoroughly and early</a:t>
            </a:r>
          </a:p>
          <a:p>
            <a:pPr marL="914400" lvl="1" indent="-330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○"/>
            </a:pPr>
            <a:r>
              <a:rPr lang="en" sz="1600" dirty="0">
                <a:solidFill>
                  <a:schemeClr val="dk1"/>
                </a:solidFill>
              </a:rPr>
              <a:t>Recognize dead-ends in a timely manner</a:t>
            </a:r>
          </a:p>
          <a:p>
            <a:pPr marL="914400" lvl="1" indent="-330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○"/>
            </a:pPr>
            <a:r>
              <a:rPr lang="en" sz="1600" dirty="0">
                <a:solidFill>
                  <a:schemeClr val="dk1"/>
                </a:solidFill>
              </a:rPr>
              <a:t>3rd-party tools can greatly expedite a project, but they also come with limitations that might not have been expected</a:t>
            </a:r>
          </a:p>
          <a:p>
            <a:pPr marL="457200" lvl="0" indent="-228600" rtl="0">
              <a:spcBef>
                <a:spcPts val="0"/>
              </a:spcBef>
              <a:spcAft>
                <a:spcPts val="0"/>
              </a:spcAft>
              <a:buClr>
                <a:srgbClr val="D076FF"/>
              </a:buClr>
              <a:buChar char="●"/>
            </a:pPr>
            <a:r>
              <a:rPr lang="en" dirty="0">
                <a:solidFill>
                  <a:srgbClr val="D076FF"/>
                </a:solidFill>
              </a:rPr>
              <a:t>Future </a:t>
            </a:r>
            <a:r>
              <a:rPr lang="en" dirty="0" smtClean="0">
                <a:solidFill>
                  <a:srgbClr val="D076FF"/>
                </a:solidFill>
              </a:rPr>
              <a:t>iterations</a:t>
            </a:r>
            <a:endParaRPr lang="en" dirty="0">
              <a:solidFill>
                <a:srgbClr val="D076FF"/>
              </a:solidFill>
            </a:endParaRPr>
          </a:p>
          <a:p>
            <a:pPr marL="914400" lvl="1" indent="-330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○"/>
            </a:pPr>
            <a:r>
              <a:rPr lang="en" sz="1600" dirty="0" smtClean="0">
                <a:solidFill>
                  <a:schemeClr val="dk1"/>
                </a:solidFill>
              </a:rPr>
              <a:t>Refractor code to improve class and module cohesion </a:t>
            </a:r>
          </a:p>
          <a:p>
            <a:pPr marL="914400" lvl="1" indent="-330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○"/>
            </a:pPr>
            <a:r>
              <a:rPr lang="en" sz="1600" dirty="0" smtClean="0">
                <a:solidFill>
                  <a:schemeClr val="dk1"/>
                </a:solidFill>
              </a:rPr>
              <a:t>Make </a:t>
            </a:r>
            <a:r>
              <a:rPr lang="en" sz="1600" dirty="0">
                <a:solidFill>
                  <a:schemeClr val="dk1"/>
                </a:solidFill>
              </a:rPr>
              <a:t>UI friendlier</a:t>
            </a:r>
          </a:p>
          <a:p>
            <a:pPr marL="914400" lvl="1" indent="-330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○"/>
            </a:pPr>
            <a:r>
              <a:rPr lang="en" sz="1600" dirty="0">
                <a:solidFill>
                  <a:schemeClr val="dk1"/>
                </a:solidFill>
              </a:rPr>
              <a:t>Add file tagging system</a:t>
            </a:r>
          </a:p>
          <a:p>
            <a:pPr marL="914400" lvl="1" indent="-330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○"/>
            </a:pPr>
            <a:r>
              <a:rPr lang="en" sz="1600" dirty="0">
                <a:solidFill>
                  <a:schemeClr val="dk1"/>
                </a:solidFill>
              </a:rPr>
              <a:t>Add vertical axis of motion</a:t>
            </a:r>
          </a:p>
          <a:p>
            <a:pPr marL="914400" lvl="1" indent="-330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○"/>
            </a:pPr>
            <a:r>
              <a:rPr lang="en" sz="1600" dirty="0">
                <a:solidFill>
                  <a:schemeClr val="dk1"/>
                </a:solidFill>
              </a:rPr>
              <a:t>Add multicolor pattern tracking</a:t>
            </a:r>
          </a:p>
          <a:p>
            <a:pPr marL="914400" lvl="1" indent="-330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○"/>
            </a:pPr>
            <a:r>
              <a:rPr lang="en" sz="1600" dirty="0">
                <a:solidFill>
                  <a:schemeClr val="dk1"/>
                </a:solidFill>
              </a:rPr>
              <a:t>Enhanced image recognition</a:t>
            </a:r>
          </a:p>
        </p:txBody>
      </p:sp>
    </p:spTree>
  </p:cSld>
  <p:clrMapOvr>
    <a:masterClrMapping/>
  </p:clrMapOvr>
  <p:transition spd="slow">
    <p:cut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S</a:t>
            </a:r>
            <a:r>
              <a:rPr lang="en">
                <a:solidFill>
                  <a:srgbClr val="FFFFFF"/>
                </a:solidFill>
              </a:rPr>
              <a:t>p</a:t>
            </a:r>
            <a:r>
              <a:rPr lang="en"/>
              <a:t>e</a:t>
            </a:r>
            <a:r>
              <a:rPr lang="en">
                <a:solidFill>
                  <a:srgbClr val="FFFFFF"/>
                </a:solidFill>
              </a:rPr>
              <a:t>c</a:t>
            </a:r>
            <a:r>
              <a:rPr lang="en"/>
              <a:t>i</a:t>
            </a:r>
            <a:r>
              <a:rPr lang="en">
                <a:solidFill>
                  <a:srgbClr val="FFFFFF"/>
                </a:solidFill>
              </a:rPr>
              <a:t>a</a:t>
            </a:r>
            <a:r>
              <a:rPr lang="en"/>
              <a:t>l </a:t>
            </a:r>
            <a:r>
              <a:rPr lang="en">
                <a:solidFill>
                  <a:srgbClr val="D076FF"/>
                </a:solidFill>
              </a:rPr>
              <a:t>Thanks</a:t>
            </a:r>
          </a:p>
        </p:txBody>
      </p:sp>
      <p:sp>
        <p:nvSpPr>
          <p:cNvPr id="199" name="Shape 19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ln w="19050" cap="flat" cmpd="sng">
            <a:solidFill>
              <a:srgbClr val="D076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endParaRPr/>
          </a:p>
          <a:p>
            <a:pPr lvl="0" algn="ctr" rtl="0">
              <a:spcBef>
                <a:spcPts val="0"/>
              </a:spcBef>
              <a:buNone/>
            </a:pPr>
            <a:endParaRPr/>
          </a:p>
          <a:p>
            <a:pPr marL="0" lvl="0" indent="0" algn="ctr">
              <a:spcBef>
                <a:spcPts val="0"/>
              </a:spcBef>
              <a:buNone/>
            </a:pPr>
            <a:r>
              <a:rPr lang="en" sz="3000">
                <a:solidFill>
                  <a:srgbClr val="D076FF"/>
                </a:solidFill>
              </a:rPr>
              <a:t>!!!</a:t>
            </a:r>
            <a:r>
              <a:rPr lang="en" sz="3000"/>
              <a:t> Jose </a:t>
            </a:r>
            <a:r>
              <a:rPr lang="en" sz="3000">
                <a:solidFill>
                  <a:srgbClr val="D076FF"/>
                </a:solidFill>
              </a:rPr>
              <a:t>Vergara</a:t>
            </a:r>
            <a:r>
              <a:rPr lang="en" sz="3000"/>
              <a:t> for </a:t>
            </a:r>
            <a:r>
              <a:rPr lang="en" sz="3000">
                <a:solidFill>
                  <a:srgbClr val="D076FF"/>
                </a:solidFill>
              </a:rPr>
              <a:t>Soldering</a:t>
            </a:r>
            <a:r>
              <a:rPr lang="en" sz="3000"/>
              <a:t> and </a:t>
            </a:r>
            <a:r>
              <a:rPr lang="en" sz="3000">
                <a:solidFill>
                  <a:srgbClr val="D076FF"/>
                </a:solidFill>
              </a:rPr>
              <a:t>3D</a:t>
            </a:r>
            <a:r>
              <a:rPr lang="en" sz="3000"/>
              <a:t> printing </a:t>
            </a:r>
            <a:r>
              <a:rPr lang="en" sz="3000">
                <a:solidFill>
                  <a:srgbClr val="D076FF"/>
                </a:solidFill>
              </a:rPr>
              <a:t>!!!</a:t>
            </a:r>
          </a:p>
        </p:txBody>
      </p:sp>
    </p:spTree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ln w="19050" cap="flat" cmpd="sng">
            <a:solidFill>
              <a:srgbClr val="D076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What is </a:t>
            </a:r>
            <a:r>
              <a:rPr lang="en">
                <a:solidFill>
                  <a:srgbClr val="D076FF"/>
                </a:solidFill>
              </a:rPr>
              <a:t>Track</a:t>
            </a:r>
            <a:r>
              <a:rPr lang="en"/>
              <a:t>er Ca</a:t>
            </a:r>
            <a:r>
              <a:rPr lang="en">
                <a:solidFill>
                  <a:srgbClr val="D076FF"/>
                </a:solidFill>
              </a:rPr>
              <a:t>me</a:t>
            </a:r>
            <a:r>
              <a:rPr lang="en"/>
              <a:t>ra?</a:t>
            </a:r>
          </a:p>
        </p:txBody>
      </p:sp>
      <p:sp>
        <p:nvSpPr>
          <p:cNvPr id="66" name="Shape 6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ln w="19050" cap="flat" cmpd="sng">
            <a:solidFill>
              <a:srgbClr val="D076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381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 sz="2400" dirty="0">
                <a:solidFill>
                  <a:schemeClr val="dk1"/>
                </a:solidFill>
              </a:rPr>
              <a:t>Automated tracking video recording mobile application.</a:t>
            </a:r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 sz="2400" dirty="0">
                <a:solidFill>
                  <a:schemeClr val="dk1"/>
                </a:solidFill>
              </a:rPr>
              <a:t>Cheaper alternative</a:t>
            </a:r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 sz="2400" dirty="0">
                <a:solidFill>
                  <a:schemeClr val="dk1"/>
                </a:solidFill>
              </a:rPr>
              <a:t>Users</a:t>
            </a:r>
          </a:p>
          <a:p>
            <a:pPr marL="914400" lvl="1" indent="-381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○"/>
            </a:pPr>
            <a:r>
              <a:rPr lang="en" sz="2400" dirty="0">
                <a:solidFill>
                  <a:schemeClr val="dk1"/>
                </a:solidFill>
              </a:rPr>
              <a:t>Athletics</a:t>
            </a:r>
          </a:p>
          <a:p>
            <a:pPr marL="914400" lvl="1" indent="-381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○"/>
            </a:pPr>
            <a:r>
              <a:rPr lang="en" sz="2400" dirty="0">
                <a:solidFill>
                  <a:schemeClr val="dk1"/>
                </a:solidFill>
              </a:rPr>
              <a:t>Academics</a:t>
            </a:r>
          </a:p>
          <a:p>
            <a:pPr marL="914400" lvl="1" indent="-381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○"/>
            </a:pPr>
            <a:r>
              <a:rPr lang="en" sz="2400" dirty="0">
                <a:solidFill>
                  <a:schemeClr val="dk1"/>
                </a:solidFill>
              </a:rPr>
              <a:t>YouTube</a:t>
            </a:r>
          </a:p>
        </p:txBody>
      </p:sp>
    </p:spTree>
  </p:cSld>
  <p:clrMapOvr>
    <a:masterClrMapping/>
  </p:clrMapOvr>
  <p:transition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ln w="19050" cap="flat" cmpd="sng">
            <a:solidFill>
              <a:srgbClr val="D076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Initial Design v</a:t>
            </a:r>
            <a:r>
              <a:rPr lang="en">
                <a:solidFill>
                  <a:srgbClr val="D076FF"/>
                </a:solidFill>
              </a:rPr>
              <a:t>s. Prototype</a:t>
            </a:r>
          </a:p>
        </p:txBody>
      </p:sp>
      <p:pic>
        <p:nvPicPr>
          <p:cNvPr id="78" name="Shape 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86300"/>
            <a:ext cx="4397049" cy="4017075"/>
          </a:xfrm>
          <a:prstGeom prst="rect">
            <a:avLst/>
          </a:prstGeom>
          <a:noFill/>
          <a:ln w="19050" cap="flat" cmpd="sng">
            <a:solidFill>
              <a:srgbClr val="D076FF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795131" y="1066208"/>
            <a:ext cx="4037138" cy="4037199"/>
          </a:xfrm>
          <a:prstGeom prst="rect">
            <a:avLst/>
          </a:prstGeom>
          <a:ln>
            <a:solidFill>
              <a:srgbClr val="D076FF"/>
            </a:solidFill>
          </a:ln>
        </p:spPr>
      </p:pic>
    </p:spTree>
  </p:cSld>
  <p:clrMapOvr>
    <a:masterClrMapping/>
  </p:clrMapOvr>
  <p:transition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 txBox="1">
            <a:spLocks noGrp="1"/>
          </p:cNvSpPr>
          <p:nvPr>
            <p:ph type="title"/>
          </p:nvPr>
        </p:nvSpPr>
        <p:spPr>
          <a:xfrm>
            <a:off x="315775" y="412600"/>
            <a:ext cx="2313000" cy="1510200"/>
          </a:xfrm>
          <a:prstGeom prst="rect">
            <a:avLst/>
          </a:prstGeom>
          <a:ln w="28575" cap="flat" cmpd="sng">
            <a:solidFill>
              <a:srgbClr val="D076FF"/>
            </a:solidFill>
            <a:prstDash val="dash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Want to build Tracker Camera?</a:t>
            </a:r>
          </a:p>
        </p:txBody>
      </p:sp>
      <p:graphicFrame>
        <p:nvGraphicFramePr>
          <p:cNvPr id="84" name="Shape 84"/>
          <p:cNvGraphicFramePr/>
          <p:nvPr>
            <p:extLst>
              <p:ext uri="{D42A27DB-BD31-4B8C-83A1-F6EECF244321}">
                <p14:modId xmlns:p14="http://schemas.microsoft.com/office/powerpoint/2010/main" val="3559953099"/>
              </p:ext>
            </p:extLst>
          </p:nvPr>
        </p:nvGraphicFramePr>
        <p:xfrm>
          <a:off x="3479050" y="-2654"/>
          <a:ext cx="5664950" cy="5181210"/>
        </p:xfrm>
        <a:graphic>
          <a:graphicData uri="http://schemas.openxmlformats.org/drawingml/2006/table">
            <a:tbl>
              <a:tblPr>
                <a:noFill/>
                <a:tableStyleId>{046B6D7C-1D12-4F3D-94C9-5DE11440B281}</a:tableStyleId>
              </a:tblPr>
              <a:tblGrid>
                <a:gridCol w="283247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8324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91050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b="1"/>
                        <a:t>Hardware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76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b="1"/>
                        <a:t>Cost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D076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62575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Raspberry Pi Model B</a:t>
                      </a:r>
                    </a:p>
                  </a:txBody>
                  <a:tcPr marL="91425" marR="91425" marT="91425" marB="91425"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$ 39.99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62575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200" dirty="0">
                          <a:solidFill>
                            <a:schemeClr val="bg1"/>
                          </a:solidFill>
                        </a:rPr>
                        <a:t>Adafruit Board</a:t>
                      </a:r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 sz="1200" dirty="0">
                          <a:solidFill>
                            <a:schemeClr val="bg1"/>
                          </a:solidFill>
                        </a:rPr>
                        <a:t>$22.50</a:t>
                      </a:r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42925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Stepper Motor - NEMA- 17 Size 200 steps/rev, 12v 350mA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$14.99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42925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200">
                          <a:solidFill>
                            <a:schemeClr val="bg1"/>
                          </a:solidFill>
                        </a:rPr>
                        <a:t>5v Battery pack (4 Triple A Batteries) &amp; Female Adapter</a:t>
                      </a:r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 sz="1200" dirty="0">
                          <a:solidFill>
                            <a:schemeClr val="bg1"/>
                          </a:solidFill>
                        </a:rPr>
                        <a:t>$5.00</a:t>
                      </a:r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62575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ABS Filament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$10.00 per roll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62575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200">
                          <a:solidFill>
                            <a:schemeClr val="bg1"/>
                          </a:solidFill>
                        </a:rPr>
                        <a:t>Folger Tech 3D Cloner (3D Printer)</a:t>
                      </a:r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 sz="1200" dirty="0">
                          <a:solidFill>
                            <a:schemeClr val="bg1"/>
                          </a:solidFill>
                        </a:rPr>
                        <a:t>$Too much. Have a friend do it.</a:t>
                      </a:r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62575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Phone Clamp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$14.99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362575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200">
                          <a:solidFill>
                            <a:schemeClr val="bg1"/>
                          </a:solidFill>
                        </a:rPr>
                        <a:t>RGB LED</a:t>
                      </a:r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 sz="1200" dirty="0">
                          <a:solidFill>
                            <a:schemeClr val="bg1"/>
                          </a:solidFill>
                        </a:rPr>
                        <a:t>$3.49</a:t>
                      </a:r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362575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ASUS Bluetooth Dongle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$13.99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362575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200">
                          <a:solidFill>
                            <a:schemeClr val="bg1"/>
                          </a:solidFill>
                        </a:rPr>
                        <a:t>Android Device</a:t>
                      </a:r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 sz="1200" dirty="0">
                          <a:solidFill>
                            <a:schemeClr val="bg1"/>
                          </a:solidFill>
                        </a:rPr>
                        <a:t>$ Most devices...</a:t>
                      </a:r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362575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Resistors, Wires and Transistors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$10.00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391050">
                <a:tc>
                  <a:txBody>
                    <a:bodyPr/>
                    <a:lstStyle/>
                    <a:p>
                      <a:pPr lvl="0" algn="r" rtl="0">
                        <a:spcBef>
                          <a:spcPts val="0"/>
                        </a:spcBef>
                        <a:buNone/>
                      </a:pPr>
                      <a:r>
                        <a:rPr lang="en" b="1"/>
                        <a:t>Total:</a:t>
                      </a:r>
                    </a:p>
                  </a:txBody>
                  <a:tcPr marL="91425" marR="91425" marT="91425" marB="91425">
                    <a:solidFill>
                      <a:srgbClr val="D076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b="1" dirty="0"/>
                        <a:t>$134.95 +</a:t>
                      </a:r>
                    </a:p>
                  </a:txBody>
                  <a:tcPr marL="91425" marR="91425" marT="91425" marB="91425">
                    <a:solidFill>
                      <a:srgbClr val="D076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</a:tbl>
          </a:graphicData>
        </a:graphic>
      </p:graphicFrame>
      <p:pic>
        <p:nvPicPr>
          <p:cNvPr id="85" name="Shape 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564625"/>
            <a:ext cx="3479054" cy="2578875"/>
          </a:xfrm>
          <a:prstGeom prst="rect">
            <a:avLst/>
          </a:prstGeom>
          <a:noFill/>
          <a:ln w="9525" cap="flat" cmpd="sng">
            <a:solidFill>
              <a:srgbClr val="674EA7"/>
            </a:solidFill>
            <a:prstDash val="solid"/>
            <a:round/>
            <a:headEnd type="none" w="med" len="med"/>
            <a:tailEnd type="none" w="med" len="med"/>
          </a:ln>
        </p:spPr>
      </p:pic>
      <p:cxnSp>
        <p:nvCxnSpPr>
          <p:cNvPr id="86" name="Shape 86"/>
          <p:cNvCxnSpPr>
            <a:stCxn id="85" idx="3"/>
          </p:cNvCxnSpPr>
          <p:nvPr/>
        </p:nvCxnSpPr>
        <p:spPr>
          <a:xfrm flipH="1">
            <a:off x="1788254" y="3854062"/>
            <a:ext cx="1690800" cy="996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7" name="Shape 87"/>
          <p:cNvCxnSpPr/>
          <p:nvPr/>
        </p:nvCxnSpPr>
        <p:spPr>
          <a:xfrm flipH="1">
            <a:off x="2336650" y="3490750"/>
            <a:ext cx="1154100" cy="3492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8" name="Shape 88"/>
          <p:cNvCxnSpPr/>
          <p:nvPr/>
        </p:nvCxnSpPr>
        <p:spPr>
          <a:xfrm rot="10800000">
            <a:off x="2628775" y="3077550"/>
            <a:ext cx="869100" cy="855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9" name="Shape 89"/>
          <p:cNvCxnSpPr/>
          <p:nvPr/>
        </p:nvCxnSpPr>
        <p:spPr>
          <a:xfrm flipH="1">
            <a:off x="2265325" y="1973325"/>
            <a:ext cx="1218300" cy="24222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90" name="Shape 90"/>
          <p:cNvCxnSpPr/>
          <p:nvPr/>
        </p:nvCxnSpPr>
        <p:spPr>
          <a:xfrm flipH="1">
            <a:off x="2485975" y="1424800"/>
            <a:ext cx="983400" cy="22584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91" name="Shape 91"/>
          <p:cNvCxnSpPr/>
          <p:nvPr/>
        </p:nvCxnSpPr>
        <p:spPr>
          <a:xfrm flipH="1">
            <a:off x="2129950" y="933250"/>
            <a:ext cx="1360800" cy="27642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92" name="Shape 92"/>
          <p:cNvCxnSpPr/>
          <p:nvPr/>
        </p:nvCxnSpPr>
        <p:spPr>
          <a:xfrm flipH="1">
            <a:off x="1873600" y="619775"/>
            <a:ext cx="1602900" cy="30774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lg" len="lg"/>
            <a:tailEnd type="triangle" w="lg" len="lg"/>
          </a:ln>
        </p:spPr>
      </p:cxnSp>
    </p:spTree>
  </p:cSld>
  <p:clrMapOvr>
    <a:masterClrMapping/>
  </p:clrMapOvr>
  <p:transition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/>
          <p:nvPr/>
        </p:nvSpPr>
        <p:spPr>
          <a:xfrm>
            <a:off x="278025" y="1998300"/>
            <a:ext cx="1902600" cy="1542300"/>
          </a:xfrm>
          <a:prstGeom prst="roundRect">
            <a:avLst>
              <a:gd name="adj" fmla="val 16667"/>
            </a:avLst>
          </a:prstGeom>
          <a:solidFill>
            <a:srgbClr val="9900FF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8" name="Shape 98"/>
          <p:cNvSpPr txBox="1">
            <a:spLocks noGrp="1"/>
          </p:cNvSpPr>
          <p:nvPr>
            <p:ph type="title"/>
          </p:nvPr>
        </p:nvSpPr>
        <p:spPr>
          <a:xfrm>
            <a:off x="311700" y="211325"/>
            <a:ext cx="8520600" cy="572700"/>
          </a:xfrm>
          <a:prstGeom prst="rect">
            <a:avLst/>
          </a:prstGeom>
          <a:ln w="19050" cap="flat" cmpd="sng">
            <a:solidFill>
              <a:srgbClr val="D076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Raspberry Pi Process </a:t>
            </a:r>
          </a:p>
        </p:txBody>
      </p:sp>
      <p:sp>
        <p:nvSpPr>
          <p:cNvPr id="99" name="Shape 99"/>
          <p:cNvSpPr/>
          <p:nvPr/>
        </p:nvSpPr>
        <p:spPr>
          <a:xfrm>
            <a:off x="401325" y="1016250"/>
            <a:ext cx="1652100" cy="401400"/>
          </a:xfrm>
          <a:prstGeom prst="roundRect">
            <a:avLst>
              <a:gd name="adj" fmla="val 16667"/>
            </a:avLst>
          </a:prstGeom>
          <a:solidFill>
            <a:srgbClr val="999999"/>
          </a:solidFill>
          <a:ln w="9525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1. Requirements</a:t>
            </a:r>
          </a:p>
        </p:txBody>
      </p:sp>
      <p:sp>
        <p:nvSpPr>
          <p:cNvPr id="100" name="Shape 100"/>
          <p:cNvSpPr/>
          <p:nvPr/>
        </p:nvSpPr>
        <p:spPr>
          <a:xfrm>
            <a:off x="401325" y="1490575"/>
            <a:ext cx="1652100" cy="401400"/>
          </a:xfrm>
          <a:prstGeom prst="roundRect">
            <a:avLst>
              <a:gd name="adj" fmla="val 16667"/>
            </a:avLst>
          </a:prstGeom>
          <a:solidFill>
            <a:srgbClr val="999999"/>
          </a:solidFill>
          <a:ln w="952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2. Design</a:t>
            </a:r>
          </a:p>
        </p:txBody>
      </p:sp>
      <p:sp>
        <p:nvSpPr>
          <p:cNvPr id="101" name="Shape 101"/>
          <p:cNvSpPr/>
          <p:nvPr/>
        </p:nvSpPr>
        <p:spPr>
          <a:xfrm>
            <a:off x="2973325" y="2458200"/>
            <a:ext cx="1652100" cy="601800"/>
          </a:xfrm>
          <a:prstGeom prst="roundRect">
            <a:avLst>
              <a:gd name="adj" fmla="val 16667"/>
            </a:avLst>
          </a:prstGeom>
          <a:solidFill>
            <a:srgbClr val="999999"/>
          </a:solidFill>
          <a:ln w="9525" cap="flat" cmpd="sng">
            <a:solidFill>
              <a:srgbClr val="D076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Research</a:t>
            </a:r>
          </a:p>
        </p:txBody>
      </p:sp>
      <p:sp>
        <p:nvSpPr>
          <p:cNvPr id="102" name="Shape 102"/>
          <p:cNvSpPr/>
          <p:nvPr/>
        </p:nvSpPr>
        <p:spPr>
          <a:xfrm>
            <a:off x="401325" y="2558400"/>
            <a:ext cx="1652100" cy="401400"/>
          </a:xfrm>
          <a:prstGeom prst="roundRect">
            <a:avLst>
              <a:gd name="adj" fmla="val 16667"/>
            </a:avLst>
          </a:prstGeom>
          <a:solidFill>
            <a:srgbClr val="999999"/>
          </a:solidFill>
          <a:ln w="9525" cap="flat" cmpd="sng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4. Implement</a:t>
            </a:r>
          </a:p>
        </p:txBody>
      </p:sp>
      <p:sp>
        <p:nvSpPr>
          <p:cNvPr id="103" name="Shape 103"/>
          <p:cNvSpPr/>
          <p:nvPr/>
        </p:nvSpPr>
        <p:spPr>
          <a:xfrm>
            <a:off x="401325" y="3045700"/>
            <a:ext cx="1652100" cy="401400"/>
          </a:xfrm>
          <a:prstGeom prst="roundRect">
            <a:avLst>
              <a:gd name="adj" fmla="val 16667"/>
            </a:avLst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5. Testing</a:t>
            </a:r>
          </a:p>
        </p:txBody>
      </p:sp>
      <p:sp>
        <p:nvSpPr>
          <p:cNvPr id="104" name="Shape 104"/>
          <p:cNvSpPr/>
          <p:nvPr/>
        </p:nvSpPr>
        <p:spPr>
          <a:xfrm>
            <a:off x="401325" y="3619950"/>
            <a:ext cx="1652100" cy="401400"/>
          </a:xfrm>
          <a:prstGeom prst="roundRect">
            <a:avLst>
              <a:gd name="adj" fmla="val 16667"/>
            </a:avLst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6. Integration</a:t>
            </a:r>
          </a:p>
        </p:txBody>
      </p:sp>
      <p:cxnSp>
        <p:nvCxnSpPr>
          <p:cNvPr id="105" name="Shape 105"/>
          <p:cNvCxnSpPr>
            <a:stCxn id="99" idx="3"/>
            <a:endCxn id="101" idx="1"/>
          </p:cNvCxnSpPr>
          <p:nvPr/>
        </p:nvCxnSpPr>
        <p:spPr>
          <a:xfrm>
            <a:off x="2053425" y="1216950"/>
            <a:ext cx="919800" cy="1542300"/>
          </a:xfrm>
          <a:prstGeom prst="curvedConnector3">
            <a:avLst>
              <a:gd name="adj1" fmla="val 50005"/>
            </a:avLst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06" name="Shape 106"/>
          <p:cNvSpPr/>
          <p:nvPr/>
        </p:nvSpPr>
        <p:spPr>
          <a:xfrm>
            <a:off x="401325" y="2071100"/>
            <a:ext cx="1652100" cy="401400"/>
          </a:xfrm>
          <a:prstGeom prst="roundRect">
            <a:avLst>
              <a:gd name="adj" fmla="val 16667"/>
            </a:avLst>
          </a:prstGeom>
          <a:solidFill>
            <a:srgbClr val="999999"/>
          </a:solidFill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3. Assemble   Hardware</a:t>
            </a:r>
          </a:p>
        </p:txBody>
      </p:sp>
      <p:cxnSp>
        <p:nvCxnSpPr>
          <p:cNvPr id="107" name="Shape 107"/>
          <p:cNvCxnSpPr>
            <a:stCxn id="100" idx="3"/>
            <a:endCxn id="101" idx="1"/>
          </p:cNvCxnSpPr>
          <p:nvPr/>
        </p:nvCxnSpPr>
        <p:spPr>
          <a:xfrm>
            <a:off x="2053425" y="1691275"/>
            <a:ext cx="919800" cy="1067700"/>
          </a:xfrm>
          <a:prstGeom prst="curvedConnector3">
            <a:avLst>
              <a:gd name="adj1" fmla="val 50005"/>
            </a:avLst>
          </a:prstGeom>
          <a:noFill/>
          <a:ln w="9525" cap="flat" cmpd="sng">
            <a:solidFill>
              <a:srgbClr val="FFFF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08" name="Shape 108"/>
          <p:cNvCxnSpPr>
            <a:stCxn id="106" idx="3"/>
            <a:endCxn id="101" idx="1"/>
          </p:cNvCxnSpPr>
          <p:nvPr/>
        </p:nvCxnSpPr>
        <p:spPr>
          <a:xfrm>
            <a:off x="2053425" y="2271800"/>
            <a:ext cx="919800" cy="487200"/>
          </a:xfrm>
          <a:prstGeom prst="curvedConnector3">
            <a:avLst>
              <a:gd name="adj1" fmla="val 50005"/>
            </a:avLst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09" name="Shape 109"/>
          <p:cNvCxnSpPr>
            <a:stCxn id="102" idx="3"/>
            <a:endCxn id="101" idx="1"/>
          </p:cNvCxnSpPr>
          <p:nvPr/>
        </p:nvCxnSpPr>
        <p:spPr>
          <a:xfrm>
            <a:off x="2053425" y="2759100"/>
            <a:ext cx="919800" cy="600"/>
          </a:xfrm>
          <a:prstGeom prst="curvedConnector3">
            <a:avLst>
              <a:gd name="adj1" fmla="val 50005"/>
            </a:avLst>
          </a:prstGeom>
          <a:noFill/>
          <a:ln w="9525" cap="flat" cmpd="sng">
            <a:solidFill>
              <a:srgbClr val="00FF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10" name="Shape 110"/>
          <p:cNvSpPr txBox="1"/>
          <p:nvPr/>
        </p:nvSpPr>
        <p:spPr>
          <a:xfrm>
            <a:off x="5110200" y="824150"/>
            <a:ext cx="3722100" cy="4097400"/>
          </a:xfrm>
          <a:prstGeom prst="rect">
            <a:avLst/>
          </a:prstGeom>
          <a:noFill/>
          <a:ln w="19050" cap="flat" cmpd="sng">
            <a:solidFill>
              <a:srgbClr val="D076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292100" rtl="0">
              <a:spcBef>
                <a:spcPts val="0"/>
              </a:spcBef>
              <a:buClr>
                <a:srgbClr val="FFFFFF"/>
              </a:buClr>
              <a:buSzPct val="100000"/>
              <a:buAutoNum type="arabicPeriod"/>
            </a:pPr>
            <a:r>
              <a:rPr lang="en" sz="1000">
                <a:solidFill>
                  <a:srgbClr val="FFFFFF"/>
                </a:solidFill>
              </a:rPr>
              <a:t>Requirement</a:t>
            </a:r>
          </a:p>
          <a:p>
            <a:pPr marL="914400" lvl="1" indent="-292100" rtl="0">
              <a:spcBef>
                <a:spcPts val="0"/>
              </a:spcBef>
              <a:buClr>
                <a:srgbClr val="FFFFFF"/>
              </a:buClr>
              <a:buSzPct val="100000"/>
              <a:buChar char="○"/>
            </a:pPr>
            <a:r>
              <a:rPr lang="en" sz="1000">
                <a:solidFill>
                  <a:srgbClr val="FFFFFF"/>
                </a:solidFill>
              </a:rPr>
              <a:t>Raspberry Pi functionalities</a:t>
            </a:r>
          </a:p>
          <a:p>
            <a:pPr marL="914400" lvl="1" indent="-292100" rtl="0">
              <a:spcBef>
                <a:spcPts val="0"/>
              </a:spcBef>
              <a:buClr>
                <a:srgbClr val="FFFFFF"/>
              </a:buClr>
              <a:buSzPct val="100000"/>
              <a:buChar char="○"/>
            </a:pPr>
            <a:r>
              <a:rPr lang="en" sz="1000">
                <a:solidFill>
                  <a:srgbClr val="FFFFFF"/>
                </a:solidFill>
              </a:rPr>
              <a:t>Priorities</a:t>
            </a:r>
          </a:p>
          <a:p>
            <a:pPr marL="457200" lvl="0" indent="-292100" rtl="0">
              <a:spcBef>
                <a:spcPts val="0"/>
              </a:spcBef>
              <a:buClr>
                <a:srgbClr val="FFFFFF"/>
              </a:buClr>
              <a:buSzPct val="100000"/>
              <a:buAutoNum type="arabicPeriod"/>
            </a:pPr>
            <a:r>
              <a:rPr lang="en" sz="1000">
                <a:solidFill>
                  <a:srgbClr val="FFFFFF"/>
                </a:solidFill>
              </a:rPr>
              <a:t>Design</a:t>
            </a:r>
          </a:p>
          <a:p>
            <a:pPr marL="914400" lvl="1" indent="-292100" rtl="0">
              <a:spcBef>
                <a:spcPts val="0"/>
              </a:spcBef>
              <a:buClr>
                <a:srgbClr val="FFFFFF"/>
              </a:buClr>
              <a:buSzPct val="100000"/>
              <a:buChar char="○"/>
            </a:pPr>
            <a:r>
              <a:rPr lang="en" sz="1000">
                <a:solidFill>
                  <a:srgbClr val="FFFFFF"/>
                </a:solidFill>
              </a:rPr>
              <a:t>Raspberry Pi </a:t>
            </a:r>
            <a:r>
              <a:rPr lang="en" sz="1000">
                <a:solidFill>
                  <a:schemeClr val="dk1"/>
                </a:solidFill>
              </a:rPr>
              <a:t>software </a:t>
            </a:r>
            <a:r>
              <a:rPr lang="en" sz="1000">
                <a:solidFill>
                  <a:srgbClr val="FFFFFF"/>
                </a:solidFill>
              </a:rPr>
              <a:t>components</a:t>
            </a:r>
          </a:p>
          <a:p>
            <a:pPr marL="914400" lvl="1" indent="-292100" rtl="0">
              <a:spcBef>
                <a:spcPts val="0"/>
              </a:spcBef>
              <a:buClr>
                <a:srgbClr val="FFFFFF"/>
              </a:buClr>
              <a:buSzPct val="100000"/>
              <a:buChar char="○"/>
            </a:pPr>
            <a:r>
              <a:rPr lang="en" sz="1000">
                <a:solidFill>
                  <a:srgbClr val="FFFFFF"/>
                </a:solidFill>
              </a:rPr>
              <a:t>Design Circuit for LED</a:t>
            </a:r>
          </a:p>
          <a:p>
            <a:pPr marL="914400" lvl="1" indent="-292100" rtl="0">
              <a:spcBef>
                <a:spcPts val="0"/>
              </a:spcBef>
              <a:buClr>
                <a:srgbClr val="FFFFFF"/>
              </a:buClr>
              <a:buSzPct val="100000"/>
              <a:buChar char="○"/>
            </a:pPr>
            <a:r>
              <a:rPr lang="en" sz="1000">
                <a:solidFill>
                  <a:srgbClr val="FFFFFF"/>
                </a:solidFill>
              </a:rPr>
              <a:t>Overall look</a:t>
            </a:r>
          </a:p>
          <a:p>
            <a:pPr marL="457200" lvl="0" indent="-292100" rtl="0">
              <a:spcBef>
                <a:spcPts val="0"/>
              </a:spcBef>
              <a:buClr>
                <a:srgbClr val="FFFFFF"/>
              </a:buClr>
              <a:buSzPct val="100000"/>
              <a:buAutoNum type="arabicPeriod"/>
            </a:pPr>
            <a:r>
              <a:rPr lang="en" sz="1000">
                <a:solidFill>
                  <a:srgbClr val="FFFFFF"/>
                </a:solidFill>
              </a:rPr>
              <a:t>Assemble Hardware</a:t>
            </a:r>
          </a:p>
          <a:p>
            <a:pPr marL="914400" lvl="1" indent="-292100" rtl="0">
              <a:spcBef>
                <a:spcPts val="0"/>
              </a:spcBef>
              <a:buClr>
                <a:srgbClr val="FFFFFF"/>
              </a:buClr>
              <a:buSzPct val="100000"/>
              <a:buChar char="○"/>
            </a:pPr>
            <a:r>
              <a:rPr lang="en" sz="1000">
                <a:solidFill>
                  <a:srgbClr val="FFFFFF"/>
                </a:solidFill>
              </a:rPr>
              <a:t>Construct LED circuit </a:t>
            </a:r>
          </a:p>
          <a:p>
            <a:pPr marL="914400" lvl="1" indent="-292100" rtl="0">
              <a:spcBef>
                <a:spcPts val="0"/>
              </a:spcBef>
              <a:buClr>
                <a:srgbClr val="FFFFFF"/>
              </a:buClr>
              <a:buSzPct val="100000"/>
              <a:buChar char="○"/>
            </a:pPr>
            <a:r>
              <a:rPr lang="en" sz="1000">
                <a:solidFill>
                  <a:srgbClr val="FFFFFF"/>
                </a:solidFill>
              </a:rPr>
              <a:t>Solder to Adafruit board</a:t>
            </a:r>
          </a:p>
          <a:p>
            <a:pPr marL="1371600" lvl="2" indent="-292100" rtl="0">
              <a:spcBef>
                <a:spcPts val="0"/>
              </a:spcBef>
              <a:buClr>
                <a:srgbClr val="FFFFFF"/>
              </a:buClr>
              <a:buSzPct val="100000"/>
              <a:buAutoNum type="romanLcPeriod"/>
            </a:pPr>
            <a:r>
              <a:rPr lang="en" sz="1000">
                <a:solidFill>
                  <a:srgbClr val="FFFFFF"/>
                </a:solidFill>
              </a:rPr>
              <a:t>LED Circuit </a:t>
            </a:r>
          </a:p>
          <a:p>
            <a:pPr marL="1371600" lvl="2" indent="-292100" rtl="0">
              <a:spcBef>
                <a:spcPts val="0"/>
              </a:spcBef>
              <a:buClr>
                <a:srgbClr val="FFFFFF"/>
              </a:buClr>
              <a:buSzPct val="100000"/>
              <a:buAutoNum type="romanLcPeriod"/>
            </a:pPr>
            <a:r>
              <a:rPr lang="en" sz="1000">
                <a:solidFill>
                  <a:srgbClr val="FFFFFF"/>
                </a:solidFill>
              </a:rPr>
              <a:t>2x20 plain header for GPIO</a:t>
            </a:r>
          </a:p>
          <a:p>
            <a:pPr marL="1371600" lvl="2" indent="-292100" rtl="0">
              <a:spcBef>
                <a:spcPts val="0"/>
              </a:spcBef>
              <a:buClr>
                <a:srgbClr val="FFFFFF"/>
              </a:buClr>
              <a:buSzPct val="100000"/>
              <a:buAutoNum type="romanLcPeriod"/>
            </a:pPr>
            <a:r>
              <a:rPr lang="en" sz="1000">
                <a:solidFill>
                  <a:srgbClr val="FFFFFF"/>
                </a:solidFill>
              </a:rPr>
              <a:t>Terminal blocks </a:t>
            </a:r>
          </a:p>
          <a:p>
            <a:pPr marL="914400" lvl="1" indent="-292100" rtl="0">
              <a:spcBef>
                <a:spcPts val="0"/>
              </a:spcBef>
              <a:buClr>
                <a:srgbClr val="FFFFFF"/>
              </a:buClr>
              <a:buSzPct val="100000"/>
              <a:buChar char="○"/>
            </a:pPr>
            <a:r>
              <a:rPr lang="en" sz="1000">
                <a:solidFill>
                  <a:srgbClr val="FFFFFF"/>
                </a:solidFill>
              </a:rPr>
              <a:t>Connect wires to respective headers</a:t>
            </a:r>
          </a:p>
          <a:p>
            <a:pPr marL="1371600" lvl="2" indent="-292100" rtl="0">
              <a:spcBef>
                <a:spcPts val="0"/>
              </a:spcBef>
              <a:buClr>
                <a:srgbClr val="FFFFFF"/>
              </a:buClr>
              <a:buSzPct val="100000"/>
              <a:buAutoNum type="romanLcPeriod"/>
            </a:pPr>
            <a:r>
              <a:rPr lang="en" sz="1000">
                <a:solidFill>
                  <a:srgbClr val="FFFFFF"/>
                </a:solidFill>
              </a:rPr>
              <a:t>Battery Pack &amp; Stepper Motor,</a:t>
            </a:r>
          </a:p>
          <a:p>
            <a:pPr marL="457200" lvl="0" indent="-292100" rtl="0">
              <a:spcBef>
                <a:spcPts val="0"/>
              </a:spcBef>
              <a:buClr>
                <a:srgbClr val="FFFFFF"/>
              </a:buClr>
              <a:buSzPct val="100000"/>
              <a:buAutoNum type="arabicPeriod"/>
            </a:pPr>
            <a:r>
              <a:rPr lang="en" sz="1000">
                <a:solidFill>
                  <a:srgbClr val="FFFFFF"/>
                </a:solidFill>
              </a:rPr>
              <a:t>Implement code</a:t>
            </a:r>
          </a:p>
          <a:p>
            <a:pPr marL="457200" lvl="0" indent="-292100" rtl="0">
              <a:spcBef>
                <a:spcPts val="0"/>
              </a:spcBef>
              <a:buClr>
                <a:srgbClr val="FFFFFF"/>
              </a:buClr>
              <a:buSzPct val="100000"/>
              <a:buAutoNum type="arabicPeriod"/>
            </a:pPr>
            <a:r>
              <a:rPr lang="en" sz="1000">
                <a:solidFill>
                  <a:srgbClr val="FFFFFF"/>
                </a:solidFill>
              </a:rPr>
              <a:t>Testing</a:t>
            </a:r>
          </a:p>
          <a:p>
            <a:pPr marL="914400" lvl="1" indent="-292100" rtl="0">
              <a:spcBef>
                <a:spcPts val="0"/>
              </a:spcBef>
              <a:buClr>
                <a:srgbClr val="FFFFFF"/>
              </a:buClr>
              <a:buSzPct val="100000"/>
              <a:buChar char="○"/>
            </a:pPr>
            <a:r>
              <a:rPr lang="en" sz="1000">
                <a:solidFill>
                  <a:srgbClr val="FFFFFF"/>
                </a:solidFill>
              </a:rPr>
              <a:t>Bluetooth connectivity </a:t>
            </a:r>
          </a:p>
          <a:p>
            <a:pPr marL="914400" lvl="1" indent="-292100" rtl="0">
              <a:spcBef>
                <a:spcPts val="0"/>
              </a:spcBef>
              <a:buClr>
                <a:srgbClr val="FFFFFF"/>
              </a:buClr>
              <a:buSzPct val="100000"/>
              <a:buChar char="○"/>
            </a:pPr>
            <a:r>
              <a:rPr lang="en" sz="1000">
                <a:solidFill>
                  <a:srgbClr val="FFFFFF"/>
                </a:solidFill>
              </a:rPr>
              <a:t>Different LED colors </a:t>
            </a:r>
          </a:p>
          <a:p>
            <a:pPr marL="914400" lvl="1" indent="-292100" rtl="0">
              <a:spcBef>
                <a:spcPts val="0"/>
              </a:spcBef>
              <a:buClr>
                <a:srgbClr val="FFFFFF"/>
              </a:buClr>
              <a:buSzPct val="100000"/>
              <a:buChar char="○"/>
            </a:pPr>
            <a:r>
              <a:rPr lang="en" sz="1000">
                <a:solidFill>
                  <a:srgbClr val="FFFFFF"/>
                </a:solidFill>
              </a:rPr>
              <a:t>Different steps for stepper Motor. </a:t>
            </a:r>
          </a:p>
          <a:p>
            <a:pPr marL="457200" lvl="0" indent="-292100" rtl="0">
              <a:spcBef>
                <a:spcPts val="0"/>
              </a:spcBef>
              <a:buClr>
                <a:srgbClr val="FFFFFF"/>
              </a:buClr>
              <a:buSzPct val="100000"/>
              <a:buAutoNum type="arabicPeriod"/>
            </a:pPr>
            <a:r>
              <a:rPr lang="en" sz="1000">
                <a:solidFill>
                  <a:srgbClr val="FFFFFF"/>
                </a:solidFill>
              </a:rPr>
              <a:t>Integration</a:t>
            </a:r>
          </a:p>
          <a:p>
            <a:pPr marL="914400" lvl="1" indent="-292100" rtl="0">
              <a:spcBef>
                <a:spcPts val="0"/>
              </a:spcBef>
              <a:buClr>
                <a:srgbClr val="FFFFFF"/>
              </a:buClr>
              <a:buSzPct val="100000"/>
              <a:buChar char="○"/>
            </a:pPr>
            <a:r>
              <a:rPr lang="en" sz="1000">
                <a:solidFill>
                  <a:srgbClr val="FFFFFF"/>
                </a:solidFill>
              </a:rPr>
              <a:t>Combine Android Device and Raspberry Pi for testing.</a:t>
            </a:r>
          </a:p>
          <a:p>
            <a:pPr marL="457200" lvl="0" indent="-292100" rtl="0">
              <a:spcBef>
                <a:spcPts val="0"/>
              </a:spcBef>
              <a:buClr>
                <a:srgbClr val="FFFFFF"/>
              </a:buClr>
              <a:buSzPct val="100000"/>
              <a:buAutoNum type="arabicPeriod"/>
            </a:pPr>
            <a:r>
              <a:rPr lang="en" sz="1000">
                <a:solidFill>
                  <a:srgbClr val="FFFFFF"/>
                </a:solidFill>
              </a:rPr>
              <a:t>Model</a:t>
            </a:r>
          </a:p>
          <a:p>
            <a:pPr marL="914400" lvl="1" indent="-292100" rtl="0">
              <a:spcBef>
                <a:spcPts val="0"/>
              </a:spcBef>
              <a:buClr>
                <a:srgbClr val="FFFFFF"/>
              </a:buClr>
              <a:buSzPct val="100000"/>
              <a:buChar char="○"/>
            </a:pPr>
            <a:r>
              <a:rPr lang="en" sz="1000">
                <a:solidFill>
                  <a:schemeClr val="dk1"/>
                </a:solidFill>
              </a:rPr>
              <a:t>Android Device holder for motor shaft</a:t>
            </a:r>
          </a:p>
          <a:p>
            <a:pPr marL="914400" lvl="1" indent="-292100" rtl="0">
              <a:spcBef>
                <a:spcPts val="0"/>
              </a:spcBef>
              <a:buClr>
                <a:srgbClr val="FFFFFF"/>
              </a:buClr>
              <a:buSzPct val="100000"/>
              <a:buChar char="○"/>
            </a:pPr>
            <a:r>
              <a:rPr lang="en" sz="1000">
                <a:solidFill>
                  <a:srgbClr val="FFFFFF"/>
                </a:solidFill>
              </a:rPr>
              <a:t>Case for Raspberry Pi</a:t>
            </a:r>
          </a:p>
        </p:txBody>
      </p:sp>
      <p:sp>
        <p:nvSpPr>
          <p:cNvPr id="111" name="Shape 111"/>
          <p:cNvSpPr/>
          <p:nvPr/>
        </p:nvSpPr>
        <p:spPr>
          <a:xfrm>
            <a:off x="401325" y="4100550"/>
            <a:ext cx="1652100" cy="401400"/>
          </a:xfrm>
          <a:prstGeom prst="roundRect">
            <a:avLst>
              <a:gd name="adj" fmla="val 16667"/>
            </a:avLst>
          </a:prstGeom>
          <a:solidFill>
            <a:srgbClr val="999999"/>
          </a:solidFill>
          <a:ln w="9525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7. Model</a:t>
            </a:r>
          </a:p>
        </p:txBody>
      </p:sp>
      <p:cxnSp>
        <p:nvCxnSpPr>
          <p:cNvPr id="112" name="Shape 112"/>
          <p:cNvCxnSpPr>
            <a:stCxn id="111" idx="3"/>
            <a:endCxn id="101" idx="1"/>
          </p:cNvCxnSpPr>
          <p:nvPr/>
        </p:nvCxnSpPr>
        <p:spPr>
          <a:xfrm rot="10800000" flipH="1">
            <a:off x="2053425" y="2759250"/>
            <a:ext cx="919800" cy="1542000"/>
          </a:xfrm>
          <a:prstGeom prst="curvedConnector3">
            <a:avLst>
              <a:gd name="adj1" fmla="val 36516"/>
            </a:avLst>
          </a:prstGeom>
          <a:noFill/>
          <a:ln w="952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13" name="Shape 113"/>
          <p:cNvSpPr txBox="1"/>
          <p:nvPr/>
        </p:nvSpPr>
        <p:spPr>
          <a:xfrm>
            <a:off x="2802775" y="1110300"/>
            <a:ext cx="1993200" cy="957900"/>
          </a:xfrm>
          <a:prstGeom prst="rect">
            <a:avLst/>
          </a:prstGeom>
          <a:noFill/>
          <a:ln w="19050" cap="flat" cmpd="sng">
            <a:solidFill>
              <a:srgbClr val="D076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000">
                <a:solidFill>
                  <a:srgbClr val="FFFFFF"/>
                </a:solidFill>
              </a:rPr>
              <a:t>Research the libraries used to move stepper motor, receive information via bluetooth, light up the LED light and OnShape for 3D Modeling. Abel</a:t>
            </a:r>
          </a:p>
          <a:p>
            <a:pPr lvl="0">
              <a:spcBef>
                <a:spcPts val="0"/>
              </a:spcBef>
              <a:buNone/>
            </a:pPr>
            <a:endParaRPr sz="1100"/>
          </a:p>
        </p:txBody>
      </p:sp>
      <p:cxnSp>
        <p:nvCxnSpPr>
          <p:cNvPr id="114" name="Shape 114"/>
          <p:cNvCxnSpPr>
            <a:stCxn id="113" idx="2"/>
            <a:endCxn id="101" idx="0"/>
          </p:cNvCxnSpPr>
          <p:nvPr/>
        </p:nvCxnSpPr>
        <p:spPr>
          <a:xfrm>
            <a:off x="3799375" y="2068200"/>
            <a:ext cx="0" cy="390000"/>
          </a:xfrm>
          <a:prstGeom prst="straightConnector1">
            <a:avLst/>
          </a:prstGeom>
          <a:noFill/>
          <a:ln w="9525" cap="flat" cmpd="sng">
            <a:solidFill>
              <a:srgbClr val="D076FF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115" name="Shape 115"/>
          <p:cNvPicPr preferRelativeResize="0"/>
          <p:nvPr/>
        </p:nvPicPr>
        <p:blipFill rotWithShape="1">
          <a:blip r:embed="rId3">
            <a:alphaModFix/>
          </a:blip>
          <a:srcRect b="20723"/>
          <a:stretch/>
        </p:blipFill>
        <p:spPr>
          <a:xfrm>
            <a:off x="2474249" y="3450000"/>
            <a:ext cx="2554997" cy="1471546"/>
          </a:xfrm>
          <a:prstGeom prst="rect">
            <a:avLst/>
          </a:prstGeom>
          <a:noFill/>
          <a:ln w="19050" cap="flat" cmpd="sng">
            <a:solidFill>
              <a:srgbClr val="D076FF"/>
            </a:solidFill>
            <a:prstDash val="solid"/>
            <a:round/>
            <a:headEnd type="none" w="med" len="med"/>
            <a:tailEnd type="none" w="med" len="med"/>
          </a:ln>
        </p:spPr>
      </p:pic>
    </p:spTree>
  </p:cSld>
  <p:clrMapOvr>
    <a:masterClrMapping/>
  </p:clrMapOvr>
  <p:transition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>
            <a:spLocks noGrp="1"/>
          </p:cNvSpPr>
          <p:nvPr>
            <p:ph type="title"/>
          </p:nvPr>
        </p:nvSpPr>
        <p:spPr>
          <a:xfrm>
            <a:off x="311700" y="268375"/>
            <a:ext cx="8520600" cy="572700"/>
          </a:xfrm>
          <a:prstGeom prst="rect">
            <a:avLst/>
          </a:prstGeom>
          <a:ln w="19050" cap="flat" cmpd="sng">
            <a:solidFill>
              <a:srgbClr val="D076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Technologies for Raspberry Pi</a:t>
            </a:r>
          </a:p>
          <a:p>
            <a:pPr lvl="0" algn="ctr">
              <a:spcBef>
                <a:spcPts val="0"/>
              </a:spcBef>
              <a:buNone/>
            </a:pPr>
            <a:endParaRPr/>
          </a:p>
        </p:txBody>
      </p:sp>
      <p:sp>
        <p:nvSpPr>
          <p:cNvPr id="121" name="Shape 121"/>
          <p:cNvSpPr txBox="1">
            <a:spLocks noGrp="1"/>
          </p:cNvSpPr>
          <p:nvPr>
            <p:ph type="body" idx="1"/>
          </p:nvPr>
        </p:nvSpPr>
        <p:spPr>
          <a:xfrm>
            <a:off x="311700" y="841075"/>
            <a:ext cx="8520600" cy="3499800"/>
          </a:xfrm>
          <a:prstGeom prst="rect">
            <a:avLst/>
          </a:prstGeom>
          <a:ln w="19050" cap="flat" cmpd="sng">
            <a:solidFill>
              <a:srgbClr val="D076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" sz="1200" b="1" dirty="0">
                <a:solidFill>
                  <a:srgbClr val="D076FF"/>
                </a:solidFill>
              </a:rPr>
              <a:t>Model</a:t>
            </a:r>
            <a:r>
              <a:rPr lang="en" sz="1200" dirty="0"/>
              <a:t>: Raspberry Pi 2 Model B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" sz="1200" b="1" dirty="0">
                <a:solidFill>
                  <a:srgbClr val="D076FF"/>
                </a:solidFill>
              </a:rPr>
              <a:t>OS</a:t>
            </a:r>
            <a:r>
              <a:rPr lang="en" sz="1200" dirty="0"/>
              <a:t>: Raspbian is a free operating system based on Debian, which is optimized for the Raspberry Pi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" sz="1200" b="1" dirty="0">
                <a:solidFill>
                  <a:srgbClr val="D076FF"/>
                </a:solidFill>
              </a:rPr>
              <a:t>Text Editor</a:t>
            </a:r>
            <a:r>
              <a:rPr lang="en" sz="1200" dirty="0"/>
              <a:t>: LeafPad and Nano (Terminal)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" sz="1200" b="1" dirty="0">
                <a:solidFill>
                  <a:srgbClr val="D076FF"/>
                </a:solidFill>
              </a:rPr>
              <a:t>Programming Language</a:t>
            </a:r>
            <a:r>
              <a:rPr lang="en" sz="1200" dirty="0"/>
              <a:t>: Python 2.7 (Raspberry Pi) / Java (Android)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" sz="1200" b="1" dirty="0">
                <a:solidFill>
                  <a:srgbClr val="D076FF"/>
                </a:solidFill>
              </a:rPr>
              <a:t>Hardware Interface Board</a:t>
            </a:r>
            <a:r>
              <a:rPr lang="en" sz="1200" dirty="0"/>
              <a:t>: Adafruit DC &amp; Stepper Motor HAT for Raspberry Pi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" sz="1200" b="1" dirty="0">
                <a:solidFill>
                  <a:srgbClr val="D076FF"/>
                </a:solidFill>
              </a:rPr>
              <a:t>Modeling Tools</a:t>
            </a:r>
            <a:r>
              <a:rPr lang="en" sz="1200" dirty="0"/>
              <a:t>: Maya &amp; Onshape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rgbClr val="D076FF"/>
                </a:solidFill>
              </a:rPr>
              <a:t>Hardware Interface Libraries</a:t>
            </a:r>
            <a:r>
              <a:rPr lang="en" sz="1200" dirty="0"/>
              <a:t>:</a:t>
            </a:r>
          </a:p>
          <a:p>
            <a: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 panose="020B0604020202020204" pitchFamily="34" charset="0"/>
              <a:buChar char="•"/>
            </a:pPr>
            <a:r>
              <a:rPr lang="en" sz="1200" dirty="0"/>
              <a:t>RPi.GPIO from python.org</a:t>
            </a:r>
          </a:p>
          <a:p>
            <a: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 panose="020B0604020202020204" pitchFamily="34" charset="0"/>
              <a:buChar char="•"/>
            </a:pPr>
            <a:r>
              <a:rPr lang="en" sz="1200" dirty="0"/>
              <a:t>PyBluez from </a:t>
            </a:r>
            <a:r>
              <a:rPr lang="en" sz="1200" u="sng" dirty="0">
                <a:solidFill>
                  <a:srgbClr val="D076FF"/>
                </a:solidFill>
              </a:rPr>
              <a:t>https://pypi.python.org/pypi/PyBluez</a:t>
            </a:r>
          </a:p>
          <a:p>
            <a: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 panose="020B0604020202020204" pitchFamily="34" charset="0"/>
              <a:buChar char="•"/>
            </a:pPr>
            <a:r>
              <a:rPr lang="en" sz="1200" dirty="0"/>
              <a:t>Adafruit_MotorHAT.py by Adafruit </a:t>
            </a:r>
            <a:r>
              <a:rPr lang="en" sz="1200" u="sng" dirty="0">
                <a:solidFill>
                  <a:srgbClr val="D076FF"/>
                </a:solidFill>
                <a:hlinkClick r:id="rId3"/>
              </a:rPr>
              <a:t>https://learn.adafruit.com/adafruit-dc-and-stepper-motor-hat-for-raspberry-pi/using-stepper-motors</a:t>
            </a:r>
            <a:r>
              <a:rPr lang="en" sz="1200" dirty="0">
                <a:solidFill>
                  <a:srgbClr val="D076FF"/>
                </a:solidFill>
              </a:rPr>
              <a:t> </a:t>
            </a:r>
          </a:p>
          <a:p>
            <a: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 panose="020B0604020202020204" pitchFamily="34" charset="0"/>
              <a:buChar char="•"/>
            </a:pPr>
            <a:r>
              <a:rPr lang="en" sz="1200" dirty="0"/>
              <a:t>Adafruit_PWM_Servo_Driver.py by Adafruit</a:t>
            </a:r>
          </a:p>
          <a:p>
            <a: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 panose="020B0604020202020204" pitchFamily="34" charset="0"/>
              <a:buChar char="•"/>
            </a:pPr>
            <a:r>
              <a:rPr lang="en" sz="1200" dirty="0"/>
              <a:t>I2C tutorial by Adafruit</a:t>
            </a:r>
            <a:r>
              <a:rPr lang="en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200" u="sng" dirty="0">
                <a:solidFill>
                  <a:srgbClr val="D076FF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https://learn.adafruit.com/adafruits-raspberry-pi-lesson-4-gpio-setup/configuring-i2c</a:t>
            </a:r>
            <a:r>
              <a:rPr lang="en" sz="1200" dirty="0">
                <a:solidFill>
                  <a:srgbClr val="D076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  <p:pic>
        <p:nvPicPr>
          <p:cNvPr id="122" name="Shape 1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699" y="4387225"/>
            <a:ext cx="2058975" cy="572700"/>
          </a:xfrm>
          <a:prstGeom prst="rect">
            <a:avLst/>
          </a:prstGeom>
          <a:noFill/>
          <a:ln w="19050" cap="flat" cmpd="sng">
            <a:solidFill>
              <a:srgbClr val="D076FF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123" name="Shape 1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11825" y="4387224"/>
            <a:ext cx="575200" cy="572700"/>
          </a:xfrm>
          <a:prstGeom prst="rect">
            <a:avLst/>
          </a:prstGeom>
          <a:noFill/>
          <a:ln w="19050" cap="flat" cmpd="sng">
            <a:solidFill>
              <a:srgbClr val="D076FF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124" name="Shape 1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028175" y="4383050"/>
            <a:ext cx="1672100" cy="572700"/>
          </a:xfrm>
          <a:prstGeom prst="rect">
            <a:avLst/>
          </a:prstGeom>
          <a:noFill/>
          <a:ln w="19050" cap="flat" cmpd="sng">
            <a:solidFill>
              <a:srgbClr val="D076FF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125" name="Shape 12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741425" y="4387225"/>
            <a:ext cx="1395674" cy="572700"/>
          </a:xfrm>
          <a:prstGeom prst="rect">
            <a:avLst/>
          </a:prstGeom>
          <a:noFill/>
          <a:ln w="19050" cap="flat" cmpd="sng">
            <a:solidFill>
              <a:srgbClr val="D076FF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126" name="Shape 12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053525" y="4383050"/>
            <a:ext cx="778775" cy="572700"/>
          </a:xfrm>
          <a:prstGeom prst="rect">
            <a:avLst/>
          </a:prstGeom>
          <a:noFill/>
          <a:ln w="19050" cap="flat" cmpd="sng">
            <a:solidFill>
              <a:srgbClr val="D076FF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127" name="Shape 12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178250" y="4383050"/>
            <a:ext cx="1835499" cy="572699"/>
          </a:xfrm>
          <a:prstGeom prst="rect">
            <a:avLst/>
          </a:prstGeom>
          <a:noFill/>
          <a:ln w="19050" cap="flat" cmpd="sng">
            <a:solidFill>
              <a:srgbClr val="D076FF"/>
            </a:solidFill>
            <a:prstDash val="solid"/>
            <a:round/>
            <a:headEnd type="none" w="med" len="med"/>
            <a:tailEnd type="none" w="med" len="med"/>
          </a:ln>
        </p:spPr>
      </p:pic>
    </p:spTree>
  </p:cSld>
  <p:clrMapOvr>
    <a:masterClrMapping/>
  </p:clrMapOvr>
  <p:transition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solidFill>
              <a:srgbClr val="D076FF"/>
            </a:solidFill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dirty="0"/>
              <a:t>Android Application Process</a:t>
            </a:r>
          </a:p>
        </p:txBody>
      </p:sp>
      <p:sp>
        <p:nvSpPr>
          <p:cNvPr id="133" name="Shape 133"/>
          <p:cNvSpPr/>
          <p:nvPr/>
        </p:nvSpPr>
        <p:spPr>
          <a:xfrm>
            <a:off x="311700" y="1161885"/>
            <a:ext cx="1958700" cy="5295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4" name="Shape 134"/>
          <p:cNvSpPr txBox="1"/>
          <p:nvPr/>
        </p:nvSpPr>
        <p:spPr>
          <a:xfrm>
            <a:off x="465472" y="1217950"/>
            <a:ext cx="1651200" cy="428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Requirements</a:t>
            </a:r>
          </a:p>
        </p:txBody>
      </p:sp>
      <p:sp>
        <p:nvSpPr>
          <p:cNvPr id="135" name="Shape 135"/>
          <p:cNvSpPr/>
          <p:nvPr/>
        </p:nvSpPr>
        <p:spPr>
          <a:xfrm>
            <a:off x="311700" y="2468122"/>
            <a:ext cx="1958700" cy="5295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dirty="0">
                <a:solidFill>
                  <a:schemeClr val="dk1"/>
                </a:solidFill>
              </a:rPr>
              <a:t>Design</a:t>
            </a:r>
          </a:p>
        </p:txBody>
      </p:sp>
      <p:sp>
        <p:nvSpPr>
          <p:cNvPr id="136" name="Shape 136"/>
          <p:cNvSpPr/>
          <p:nvPr/>
        </p:nvSpPr>
        <p:spPr>
          <a:xfrm>
            <a:off x="311700" y="3774364"/>
            <a:ext cx="1958699" cy="5295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Design Review</a:t>
            </a:r>
          </a:p>
        </p:txBody>
      </p:sp>
      <p:sp>
        <p:nvSpPr>
          <p:cNvPr id="137" name="Shape 137"/>
          <p:cNvSpPr/>
          <p:nvPr/>
        </p:nvSpPr>
        <p:spPr>
          <a:xfrm>
            <a:off x="3556928" y="1691384"/>
            <a:ext cx="1958700" cy="5295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8" name="Shape 138"/>
          <p:cNvSpPr txBox="1"/>
          <p:nvPr/>
        </p:nvSpPr>
        <p:spPr>
          <a:xfrm>
            <a:off x="3823295" y="1741784"/>
            <a:ext cx="1425961" cy="428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dirty="0">
                <a:solidFill>
                  <a:schemeClr val="dk1"/>
                </a:solidFill>
              </a:rPr>
              <a:t>Implementation</a:t>
            </a:r>
          </a:p>
        </p:txBody>
      </p:sp>
      <p:sp>
        <p:nvSpPr>
          <p:cNvPr id="139" name="Shape 139"/>
          <p:cNvSpPr/>
          <p:nvPr/>
        </p:nvSpPr>
        <p:spPr>
          <a:xfrm>
            <a:off x="3556929" y="3283201"/>
            <a:ext cx="1958699" cy="5295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Code Review</a:t>
            </a:r>
          </a:p>
        </p:txBody>
      </p:sp>
      <p:sp>
        <p:nvSpPr>
          <p:cNvPr id="140" name="Shape 140"/>
          <p:cNvSpPr/>
          <p:nvPr/>
        </p:nvSpPr>
        <p:spPr>
          <a:xfrm>
            <a:off x="6802162" y="2241193"/>
            <a:ext cx="1958700" cy="5295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Quality Assurance</a:t>
            </a:r>
          </a:p>
        </p:txBody>
      </p:sp>
      <p:cxnSp>
        <p:nvCxnSpPr>
          <p:cNvPr id="3" name="Straight Arrow Connector 2"/>
          <p:cNvCxnSpPr>
            <a:stCxn id="133" idx="2"/>
            <a:endCxn id="135" idx="0"/>
          </p:cNvCxnSpPr>
          <p:nvPr/>
        </p:nvCxnSpPr>
        <p:spPr>
          <a:xfrm>
            <a:off x="1291050" y="1691385"/>
            <a:ext cx="0" cy="77673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740980" y="2997622"/>
            <a:ext cx="0" cy="77673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Elbow Connector 4"/>
          <p:cNvCxnSpPr>
            <a:stCxn id="136" idx="3"/>
            <a:endCxn id="137" idx="1"/>
          </p:cNvCxnSpPr>
          <p:nvPr/>
        </p:nvCxnSpPr>
        <p:spPr>
          <a:xfrm flipV="1">
            <a:off x="2270399" y="1956134"/>
            <a:ext cx="1286529" cy="2082980"/>
          </a:xfrm>
          <a:prstGeom prst="bentConnector3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Elbow Connector 6"/>
          <p:cNvCxnSpPr>
            <a:stCxn id="137" idx="2"/>
            <a:endCxn id="139" idx="0"/>
          </p:cNvCxnSpPr>
          <p:nvPr/>
        </p:nvCxnSpPr>
        <p:spPr>
          <a:xfrm rot="16200000" flipH="1">
            <a:off x="4005120" y="2752041"/>
            <a:ext cx="1062317" cy="1"/>
          </a:xfrm>
          <a:prstGeom prst="bentConnector3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Elbow Connector 15"/>
          <p:cNvCxnSpPr>
            <a:stCxn id="140" idx="0"/>
            <a:endCxn id="137" idx="3"/>
          </p:cNvCxnSpPr>
          <p:nvPr/>
        </p:nvCxnSpPr>
        <p:spPr>
          <a:xfrm rot="16200000" flipV="1">
            <a:off x="6506041" y="965722"/>
            <a:ext cx="285059" cy="2265884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1822310" y="2980114"/>
            <a:ext cx="0" cy="80300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Elbow Connector 159"/>
          <p:cNvCxnSpPr>
            <a:stCxn id="139" idx="3"/>
            <a:endCxn id="140" idx="1"/>
          </p:cNvCxnSpPr>
          <p:nvPr/>
        </p:nvCxnSpPr>
        <p:spPr>
          <a:xfrm flipV="1">
            <a:off x="5515628" y="2505943"/>
            <a:ext cx="1286534" cy="1042008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Shape 140"/>
          <p:cNvSpPr/>
          <p:nvPr/>
        </p:nvSpPr>
        <p:spPr>
          <a:xfrm>
            <a:off x="6802162" y="3283201"/>
            <a:ext cx="1958700" cy="5295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/>
            <a:r>
              <a:rPr lang="en-US" dirty="0">
                <a:solidFill>
                  <a:schemeClr val="dk1"/>
                </a:solidFill>
              </a:rPr>
              <a:t>Maintenance</a:t>
            </a:r>
            <a:endParaRPr lang="en" dirty="0">
              <a:solidFill>
                <a:schemeClr val="dk1"/>
              </a:solidFill>
            </a:endParaRPr>
          </a:p>
        </p:txBody>
      </p:sp>
      <p:cxnSp>
        <p:nvCxnSpPr>
          <p:cNvPr id="173" name="Straight Arrow Connector 172"/>
          <p:cNvCxnSpPr>
            <a:stCxn id="140" idx="2"/>
            <a:endCxn id="69" idx="0"/>
          </p:cNvCxnSpPr>
          <p:nvPr/>
        </p:nvCxnSpPr>
        <p:spPr>
          <a:xfrm>
            <a:off x="7781512" y="2770693"/>
            <a:ext cx="0" cy="5125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TextBox 173"/>
          <p:cNvSpPr txBox="1"/>
          <p:nvPr/>
        </p:nvSpPr>
        <p:spPr>
          <a:xfrm>
            <a:off x="1315104" y="1813658"/>
            <a:ext cx="10144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D076FF"/>
                </a:solidFill>
              </a:rPr>
              <a:t>Add Task To Sprint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1763189" y="3118769"/>
            <a:ext cx="10144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D076FF"/>
                </a:solidFill>
              </a:rPr>
              <a:t>Failed Review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2878598" y="2552387"/>
            <a:ext cx="11264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D076FF"/>
                </a:solidFill>
              </a:rPr>
              <a:t>Successful Review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4536275" y="2495231"/>
            <a:ext cx="112641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D076FF"/>
                </a:solidFill>
              </a:rPr>
              <a:t>Code coverage</a:t>
            </a:r>
          </a:p>
          <a:p>
            <a:r>
              <a:rPr lang="en-US" dirty="0">
                <a:solidFill>
                  <a:srgbClr val="D076FF"/>
                </a:solidFill>
              </a:rPr>
              <a:t>&gt; 80%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6158895" y="2736012"/>
            <a:ext cx="11264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D076FF"/>
                </a:solidFill>
              </a:rPr>
              <a:t>Successful</a:t>
            </a:r>
          </a:p>
          <a:p>
            <a:r>
              <a:rPr lang="en-US" dirty="0">
                <a:solidFill>
                  <a:srgbClr val="D076FF"/>
                </a:solidFill>
              </a:rPr>
              <a:t>Review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7735770" y="2743825"/>
            <a:ext cx="11264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D076FF"/>
                </a:solidFill>
              </a:rPr>
              <a:t>QA tests</a:t>
            </a:r>
          </a:p>
          <a:p>
            <a:r>
              <a:rPr lang="en-US" dirty="0">
                <a:solidFill>
                  <a:srgbClr val="D076FF"/>
                </a:solidFill>
              </a:rPr>
              <a:t>Pass</a:t>
            </a:r>
          </a:p>
        </p:txBody>
      </p:sp>
      <p:sp>
        <p:nvSpPr>
          <p:cNvPr id="85" name="TextBox 84"/>
          <p:cNvSpPr txBox="1"/>
          <p:nvPr/>
        </p:nvSpPr>
        <p:spPr>
          <a:xfrm>
            <a:off x="6085362" y="1341329"/>
            <a:ext cx="11264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D076FF"/>
                </a:solidFill>
              </a:rPr>
              <a:t>QA Test</a:t>
            </a:r>
          </a:p>
          <a:p>
            <a:r>
              <a:rPr lang="en-US" dirty="0">
                <a:solidFill>
                  <a:srgbClr val="D076FF"/>
                </a:solidFill>
              </a:rPr>
              <a:t>Failure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85677" y="3075607"/>
            <a:ext cx="11342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D076FF"/>
                </a:solidFill>
              </a:rPr>
              <a:t>Design</a:t>
            </a:r>
          </a:p>
          <a:p>
            <a:r>
              <a:rPr lang="en-US" dirty="0" smtClean="0">
                <a:solidFill>
                  <a:srgbClr val="D076FF"/>
                </a:solidFill>
              </a:rPr>
              <a:t>Completed</a:t>
            </a:r>
            <a:endParaRPr lang="en-US" dirty="0">
              <a:solidFill>
                <a:srgbClr val="D076FF"/>
              </a:solidFill>
            </a:endParaRPr>
          </a:p>
        </p:txBody>
      </p:sp>
    </p:spTree>
  </p:cSld>
  <p:clrMapOvr>
    <a:masterClrMapping/>
  </p:clrMapOvr>
  <p:transition spd="slow">
    <p:cut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Android Application Technology Usage</a:t>
            </a:r>
          </a:p>
        </p:txBody>
      </p:sp>
      <p:sp>
        <p:nvSpPr>
          <p:cNvPr id="146" name="Shape 146"/>
          <p:cNvSpPr txBox="1">
            <a:spLocks noGrp="1"/>
          </p:cNvSpPr>
          <p:nvPr>
            <p:ph type="body" idx="1"/>
          </p:nvPr>
        </p:nvSpPr>
        <p:spPr>
          <a:xfrm>
            <a:off x="2623000" y="1212473"/>
            <a:ext cx="1748700" cy="309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Android Studio</a:t>
            </a:r>
          </a:p>
        </p:txBody>
      </p:sp>
      <p:pic>
        <p:nvPicPr>
          <p:cNvPr id="147" name="Shape 1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13588" y="1598318"/>
            <a:ext cx="1470345" cy="13620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Shape 1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64872" y="3624380"/>
            <a:ext cx="1470346" cy="136203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Shape 149"/>
          <p:cNvSpPr txBox="1">
            <a:spLocks noGrp="1"/>
          </p:cNvSpPr>
          <p:nvPr>
            <p:ph type="body" idx="1"/>
          </p:nvPr>
        </p:nvSpPr>
        <p:spPr>
          <a:xfrm>
            <a:off x="1725666" y="3314735"/>
            <a:ext cx="1748700" cy="309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GitHub</a:t>
            </a:r>
          </a:p>
        </p:txBody>
      </p:sp>
      <p:pic>
        <p:nvPicPr>
          <p:cNvPr id="150" name="Shape 1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05589" y="3624386"/>
            <a:ext cx="1609539" cy="1362023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Shape 151"/>
          <p:cNvSpPr txBox="1">
            <a:spLocks noGrp="1"/>
          </p:cNvSpPr>
          <p:nvPr>
            <p:ph type="body" idx="1"/>
          </p:nvPr>
        </p:nvSpPr>
        <p:spPr>
          <a:xfrm>
            <a:off x="3536030" y="3314735"/>
            <a:ext cx="1748700" cy="309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Vysor</a:t>
            </a:r>
          </a:p>
        </p:txBody>
      </p:sp>
      <p:pic>
        <p:nvPicPr>
          <p:cNvPr id="152" name="Shape 15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77625" y="3787962"/>
            <a:ext cx="1171850" cy="1034849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Shape 153"/>
          <p:cNvSpPr txBox="1">
            <a:spLocks noGrp="1"/>
          </p:cNvSpPr>
          <p:nvPr>
            <p:ph type="body" idx="1"/>
          </p:nvPr>
        </p:nvSpPr>
        <p:spPr>
          <a:xfrm>
            <a:off x="5389205" y="3314735"/>
            <a:ext cx="1748700" cy="309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Genymotion</a:t>
            </a:r>
          </a:p>
        </p:txBody>
      </p:sp>
      <p:pic>
        <p:nvPicPr>
          <p:cNvPr id="154" name="Shape 15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03399" y="1598325"/>
            <a:ext cx="1470325" cy="1362025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Shape 155"/>
          <p:cNvSpPr txBox="1">
            <a:spLocks noGrp="1"/>
          </p:cNvSpPr>
          <p:nvPr>
            <p:ph type="body" idx="1"/>
          </p:nvPr>
        </p:nvSpPr>
        <p:spPr>
          <a:xfrm>
            <a:off x="4564200" y="1212473"/>
            <a:ext cx="1748700" cy="309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Taiga</a:t>
            </a:r>
          </a:p>
        </p:txBody>
      </p:sp>
    </p:spTree>
  </p:cSld>
  <p:clrMapOvr>
    <a:masterClrMapping/>
  </p:clrMapOvr>
  <p:transition spd="slow">
    <p:cut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 txBox="1"/>
          <p:nvPr/>
        </p:nvSpPr>
        <p:spPr>
          <a:xfrm>
            <a:off x="152400" y="1524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61" name="Shape 16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ln w="19050" cap="flat" cmpd="sng">
            <a:solidFill>
              <a:srgbClr val="D076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>
                <a:solidFill>
                  <a:srgbClr val="D076FF"/>
                </a:solidFill>
              </a:rPr>
              <a:t>Track</a:t>
            </a:r>
            <a:r>
              <a:rPr lang="en"/>
              <a:t>er Ca</a:t>
            </a:r>
            <a:r>
              <a:rPr lang="en">
                <a:solidFill>
                  <a:srgbClr val="D076FF"/>
                </a:solidFill>
              </a:rPr>
              <a:t>me</a:t>
            </a:r>
            <a:r>
              <a:rPr lang="en"/>
              <a:t>ra Application Flow</a:t>
            </a:r>
          </a:p>
        </p:txBody>
      </p:sp>
      <p:sp>
        <p:nvSpPr>
          <p:cNvPr id="162" name="Shape 162"/>
          <p:cNvSpPr/>
          <p:nvPr/>
        </p:nvSpPr>
        <p:spPr>
          <a:xfrm>
            <a:off x="3607550" y="1082400"/>
            <a:ext cx="1293900" cy="3648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Raspberry Pi</a:t>
            </a:r>
          </a:p>
        </p:txBody>
      </p:sp>
      <p:cxnSp>
        <p:nvCxnSpPr>
          <p:cNvPr id="163" name="Shape 163"/>
          <p:cNvCxnSpPr/>
          <p:nvPr/>
        </p:nvCxnSpPr>
        <p:spPr>
          <a:xfrm flipH="1">
            <a:off x="4901437" y="1264787"/>
            <a:ext cx="326100" cy="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64" name="Shape 164"/>
          <p:cNvSpPr txBox="1"/>
          <p:nvPr/>
        </p:nvSpPr>
        <p:spPr>
          <a:xfrm>
            <a:off x="311700" y="1082400"/>
            <a:ext cx="3093900" cy="3982500"/>
          </a:xfrm>
          <a:prstGeom prst="rect">
            <a:avLst/>
          </a:prstGeom>
          <a:noFill/>
          <a:ln w="19050" cap="flat" cmpd="sng">
            <a:solidFill>
              <a:srgbClr val="D076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  <a:buClr>
                <a:schemeClr val="dk1"/>
              </a:buClr>
              <a:buChar char="●"/>
            </a:pPr>
            <a:r>
              <a:rPr lang="en">
                <a:solidFill>
                  <a:schemeClr val="dk1"/>
                </a:solidFill>
              </a:rPr>
              <a:t>Raspberry Pi</a:t>
            </a:r>
          </a:p>
          <a:p>
            <a:pPr marL="914400" lvl="1" indent="-228600" rtl="0">
              <a:spcBef>
                <a:spcPts val="0"/>
              </a:spcBef>
              <a:buClr>
                <a:schemeClr val="dk1"/>
              </a:buClr>
              <a:buChar char="○"/>
            </a:pPr>
            <a:r>
              <a:rPr lang="en">
                <a:solidFill>
                  <a:schemeClr val="dk1"/>
                </a:solidFill>
              </a:rPr>
              <a:t>Bluetooth</a:t>
            </a:r>
          </a:p>
          <a:p>
            <a:pPr marL="914400" lvl="1" indent="-228600" rtl="0">
              <a:spcBef>
                <a:spcPts val="0"/>
              </a:spcBef>
              <a:buClr>
                <a:schemeClr val="dk1"/>
              </a:buClr>
              <a:buChar char="○"/>
            </a:pPr>
            <a:r>
              <a:rPr lang="en">
                <a:solidFill>
                  <a:schemeClr val="dk1"/>
                </a:solidFill>
              </a:rPr>
              <a:t>Motor</a:t>
            </a:r>
          </a:p>
          <a:p>
            <a:pPr marL="914400" lvl="1" indent="-228600" rtl="0">
              <a:spcBef>
                <a:spcPts val="0"/>
              </a:spcBef>
              <a:buClr>
                <a:schemeClr val="dk1"/>
              </a:buClr>
              <a:buChar char="○"/>
            </a:pPr>
            <a:r>
              <a:rPr lang="en">
                <a:solidFill>
                  <a:schemeClr val="dk1"/>
                </a:solidFill>
              </a:rPr>
              <a:t>LED</a:t>
            </a:r>
          </a:p>
          <a:p>
            <a:pPr marL="914400" lvl="0" indent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/>
            </a:r>
            <a:br>
              <a:rPr lang="en">
                <a:solidFill>
                  <a:schemeClr val="dk1"/>
                </a:solidFill>
              </a:rPr>
            </a:br>
            <a:endParaRPr lang="en">
              <a:solidFill>
                <a:schemeClr val="dk1"/>
              </a:solidFill>
            </a:endParaRPr>
          </a:p>
          <a:p>
            <a:pPr marL="914400" lvl="0" indent="0" rtl="0">
              <a:spcBef>
                <a:spcPts val="0"/>
              </a:spcBef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rtl="0">
              <a:spcBef>
                <a:spcPts val="0"/>
              </a:spcBef>
              <a:buNone/>
            </a:pPr>
            <a:endParaRPr>
              <a:solidFill>
                <a:srgbClr val="FF0000"/>
              </a:solidFill>
            </a:endParaRPr>
          </a:p>
          <a:p>
            <a:pPr lvl="0" rtl="0">
              <a:spcBef>
                <a:spcPts val="0"/>
              </a:spcBef>
              <a:buNone/>
            </a:pPr>
            <a:endParaRPr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buNone/>
            </a:pPr>
            <a:endParaRPr>
              <a:solidFill>
                <a:schemeClr val="dk1"/>
              </a:solidFill>
            </a:endParaRPr>
          </a:p>
          <a:p>
            <a:pPr marL="457200" lvl="0" indent="-228600" rtl="0">
              <a:spcBef>
                <a:spcPts val="0"/>
              </a:spcBef>
              <a:buClr>
                <a:schemeClr val="dk1"/>
              </a:buClr>
              <a:buChar char="●"/>
            </a:pPr>
            <a:r>
              <a:rPr lang="en">
                <a:solidFill>
                  <a:schemeClr val="dk1"/>
                </a:solidFill>
              </a:rPr>
              <a:t>Android App</a:t>
            </a:r>
          </a:p>
          <a:p>
            <a:pPr marL="914400" lvl="1" indent="-228600" rtl="0">
              <a:spcBef>
                <a:spcPts val="0"/>
              </a:spcBef>
              <a:buClr>
                <a:schemeClr val="dk1"/>
              </a:buClr>
              <a:buChar char="○"/>
            </a:pPr>
            <a:r>
              <a:rPr lang="en">
                <a:solidFill>
                  <a:schemeClr val="dk1"/>
                </a:solidFill>
              </a:rPr>
              <a:t>User Interface</a:t>
            </a:r>
          </a:p>
          <a:p>
            <a:pPr marL="914400" lvl="1" indent="-228600" rtl="0">
              <a:spcBef>
                <a:spcPts val="0"/>
              </a:spcBef>
              <a:buClr>
                <a:schemeClr val="dk1"/>
              </a:buClr>
              <a:buChar char="○"/>
            </a:pPr>
            <a:r>
              <a:rPr lang="en">
                <a:solidFill>
                  <a:schemeClr val="dk1"/>
                </a:solidFill>
              </a:rPr>
              <a:t>Video Recording</a:t>
            </a:r>
          </a:p>
          <a:p>
            <a:pPr marL="914400" lvl="1" indent="-228600" rtl="0">
              <a:spcBef>
                <a:spcPts val="0"/>
              </a:spcBef>
              <a:buClr>
                <a:schemeClr val="dk1"/>
              </a:buClr>
              <a:buChar char="○"/>
            </a:pPr>
            <a:r>
              <a:rPr lang="en">
                <a:solidFill>
                  <a:schemeClr val="dk1"/>
                </a:solidFill>
              </a:rPr>
              <a:t>Video Save List</a:t>
            </a:r>
          </a:p>
          <a:p>
            <a:pPr marL="457200" lvl="0" indent="-228600" rtl="0">
              <a:spcBef>
                <a:spcPts val="0"/>
              </a:spcBef>
              <a:buClr>
                <a:schemeClr val="dk1"/>
              </a:buClr>
              <a:buChar char="●"/>
            </a:pPr>
            <a:r>
              <a:rPr lang="en">
                <a:solidFill>
                  <a:schemeClr val="dk1"/>
                </a:solidFill>
              </a:rPr>
              <a:t>Algorithm</a:t>
            </a:r>
          </a:p>
          <a:p>
            <a:pPr marL="914400" lvl="1" indent="-228600" rtl="0">
              <a:spcBef>
                <a:spcPts val="0"/>
              </a:spcBef>
              <a:buClr>
                <a:schemeClr val="dk1"/>
              </a:buClr>
              <a:buChar char="○"/>
            </a:pPr>
            <a:r>
              <a:rPr lang="en">
                <a:solidFill>
                  <a:schemeClr val="dk1"/>
                </a:solidFill>
              </a:rPr>
              <a:t>Centroid</a:t>
            </a:r>
          </a:p>
          <a:p>
            <a:pPr marL="914400" lvl="1" indent="-228600" rtl="0">
              <a:spcBef>
                <a:spcPts val="0"/>
              </a:spcBef>
              <a:buClr>
                <a:schemeClr val="dk1"/>
              </a:buClr>
              <a:buChar char="○"/>
            </a:pPr>
            <a:r>
              <a:rPr lang="en">
                <a:solidFill>
                  <a:schemeClr val="dk1"/>
                </a:solidFill>
              </a:rPr>
              <a:t>Tracking </a:t>
            </a:r>
          </a:p>
        </p:txBody>
      </p:sp>
      <p:cxnSp>
        <p:nvCxnSpPr>
          <p:cNvPr id="165" name="Shape 165"/>
          <p:cNvCxnSpPr/>
          <p:nvPr/>
        </p:nvCxnSpPr>
        <p:spPr>
          <a:xfrm>
            <a:off x="6521450" y="1376937"/>
            <a:ext cx="528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triangle" w="lg" len="lg"/>
            <a:tailEnd type="none" w="lg" len="lg"/>
          </a:ln>
        </p:spPr>
      </p:cxnSp>
      <p:pic>
        <p:nvPicPr>
          <p:cNvPr id="166" name="Shape 1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598024" y="2469962"/>
            <a:ext cx="1132375" cy="326975"/>
          </a:xfrm>
          <a:prstGeom prst="rect">
            <a:avLst/>
          </a:prstGeom>
          <a:noFill/>
          <a:ln w="19050" cap="flat" cmpd="sng">
            <a:solidFill>
              <a:srgbClr val="D076FF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167" name="Shape 1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55599" y="2143500"/>
            <a:ext cx="4281074" cy="2999999"/>
          </a:xfrm>
          <a:prstGeom prst="rect">
            <a:avLst/>
          </a:prstGeom>
          <a:noFill/>
          <a:ln w="19050" cap="flat" cmpd="sng">
            <a:solidFill>
              <a:srgbClr val="D076FF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168" name="Shape 168"/>
          <p:cNvSpPr/>
          <p:nvPr/>
        </p:nvSpPr>
        <p:spPr>
          <a:xfrm>
            <a:off x="5227550" y="1082400"/>
            <a:ext cx="1293900" cy="3648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Android App</a:t>
            </a:r>
          </a:p>
        </p:txBody>
      </p:sp>
      <p:sp>
        <p:nvSpPr>
          <p:cNvPr id="169" name="Shape 169"/>
          <p:cNvSpPr/>
          <p:nvPr/>
        </p:nvSpPr>
        <p:spPr>
          <a:xfrm>
            <a:off x="7049450" y="1102875"/>
            <a:ext cx="1388400" cy="3648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Video Gallery</a:t>
            </a:r>
          </a:p>
        </p:txBody>
      </p:sp>
      <p:cxnSp>
        <p:nvCxnSpPr>
          <p:cNvPr id="170" name="Shape 170"/>
          <p:cNvCxnSpPr/>
          <p:nvPr/>
        </p:nvCxnSpPr>
        <p:spPr>
          <a:xfrm>
            <a:off x="6521450" y="1198537"/>
            <a:ext cx="528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71" name="Shape 171"/>
          <p:cNvSpPr/>
          <p:nvPr/>
        </p:nvSpPr>
        <p:spPr>
          <a:xfrm>
            <a:off x="5227550" y="1728550"/>
            <a:ext cx="1293900" cy="364800"/>
          </a:xfrm>
          <a:prstGeom prst="roundRect">
            <a:avLst>
              <a:gd name="adj" fmla="val 16667"/>
            </a:avLst>
          </a:prstGeom>
          <a:solidFill>
            <a:srgbClr val="9900FF"/>
          </a:solidFill>
          <a:ln w="19050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Algorithm</a:t>
            </a:r>
          </a:p>
        </p:txBody>
      </p:sp>
      <p:cxnSp>
        <p:nvCxnSpPr>
          <p:cNvPr id="172" name="Shape 172"/>
          <p:cNvCxnSpPr/>
          <p:nvPr/>
        </p:nvCxnSpPr>
        <p:spPr>
          <a:xfrm>
            <a:off x="5557600" y="1458875"/>
            <a:ext cx="0" cy="2691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73" name="Shape 173"/>
          <p:cNvCxnSpPr/>
          <p:nvPr/>
        </p:nvCxnSpPr>
        <p:spPr>
          <a:xfrm rot="10800000">
            <a:off x="6191525" y="1467675"/>
            <a:ext cx="0" cy="2604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74" name="Shape 174"/>
          <p:cNvSpPr txBox="1"/>
          <p:nvPr/>
        </p:nvSpPr>
        <p:spPr>
          <a:xfrm>
            <a:off x="1458925" y="2052950"/>
            <a:ext cx="1445700" cy="1161000"/>
          </a:xfrm>
          <a:prstGeom prst="rect">
            <a:avLst/>
          </a:prstGeom>
          <a:noFill/>
          <a:ln w="19050" cap="flat" cmpd="sng">
            <a:solidFill>
              <a:srgbClr val="D076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>
                <a:solidFill>
                  <a:srgbClr val="0000FF"/>
                </a:solidFill>
              </a:rPr>
              <a:t>Blinking</a:t>
            </a:r>
            <a:r>
              <a:rPr lang="en">
                <a:solidFill>
                  <a:schemeClr val="dk1"/>
                </a:solidFill>
              </a:rPr>
              <a:t> </a:t>
            </a:r>
          </a:p>
          <a:p>
            <a:pPr marL="0" lvl="0" indent="0" rtl="0">
              <a:spcBef>
                <a:spcPts val="0"/>
              </a:spcBef>
              <a:buNone/>
            </a:pPr>
            <a:endParaRPr>
              <a:solidFill>
                <a:srgbClr val="0000FF"/>
              </a:solidFill>
            </a:endParaRPr>
          </a:p>
          <a:p>
            <a:pPr marL="0" lvl="0" indent="0" rtl="0">
              <a:spcBef>
                <a:spcPts val="0"/>
              </a:spcBef>
              <a:buNone/>
            </a:pPr>
            <a:r>
              <a:rPr lang="en">
                <a:solidFill>
                  <a:srgbClr val="00FF00"/>
                </a:solidFill>
              </a:rPr>
              <a:t>Blinking</a:t>
            </a:r>
            <a:r>
              <a:rPr lang="en">
                <a:solidFill>
                  <a:schemeClr val="dk1"/>
                </a:solidFill>
              </a:rPr>
              <a:t> </a:t>
            </a:r>
          </a:p>
          <a:p>
            <a:pPr lvl="0">
              <a:spcBef>
                <a:spcPts val="0"/>
              </a:spcBef>
              <a:buNone/>
            </a:pPr>
            <a:endParaRPr>
              <a:solidFill>
                <a:srgbClr val="FF0000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0000"/>
                </a:solidFill>
              </a:rPr>
              <a:t>Blinking</a:t>
            </a:r>
          </a:p>
        </p:txBody>
      </p:sp>
      <p:sp>
        <p:nvSpPr>
          <p:cNvPr id="175" name="Shape 175"/>
          <p:cNvSpPr txBox="1"/>
          <p:nvPr/>
        </p:nvSpPr>
        <p:spPr>
          <a:xfrm>
            <a:off x="2222362" y="2048462"/>
            <a:ext cx="805800" cy="117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/</a:t>
            </a:r>
            <a:r>
              <a:rPr lang="en">
                <a:solidFill>
                  <a:srgbClr val="0000FF"/>
                </a:solidFill>
              </a:rPr>
              <a:t> Solid</a:t>
            </a:r>
          </a:p>
          <a:p>
            <a:pPr lvl="0">
              <a:spcBef>
                <a:spcPts val="0"/>
              </a:spcBef>
              <a:buNone/>
            </a:pPr>
            <a:endParaRPr>
              <a:solidFill>
                <a:srgbClr val="0000FF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/ </a:t>
            </a:r>
            <a:r>
              <a:rPr lang="en">
                <a:solidFill>
                  <a:srgbClr val="00FF00"/>
                </a:solidFill>
              </a:rPr>
              <a:t>Solid</a:t>
            </a:r>
          </a:p>
          <a:p>
            <a:pPr lvl="0">
              <a:spcBef>
                <a:spcPts val="0"/>
              </a:spcBef>
              <a:buNone/>
            </a:pPr>
            <a:endParaRPr>
              <a:solidFill>
                <a:srgbClr val="0000FF"/>
              </a:solidFill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1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1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0"/>
                            </p:stCondLst>
                            <p:childTnLst>
                              <p:par>
                                <p:cTn id="2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1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7000"/>
                            </p:stCondLst>
                            <p:childTnLst>
                              <p:par>
                                <p:cTn id="33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1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8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9000"/>
                            </p:stCondLst>
                            <p:childTnLst>
                              <p:par>
                                <p:cTn id="41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1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1000"/>
                            </p:stCondLst>
                            <p:childTnLst>
                              <p:par>
                                <p:cTn id="4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1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20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3000"/>
                            </p:stCondLst>
                            <p:childTnLst>
                              <p:par>
                                <p:cTn id="57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1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40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5000"/>
                            </p:stCondLst>
                            <p:childTnLst>
                              <p:par>
                                <p:cTn id="6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1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600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7000"/>
                            </p:stCondLst>
                            <p:childTnLst>
                              <p:par>
                                <p:cTn id="73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1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8000"/>
                            </p:stCondLst>
                            <p:childTnLst>
                              <p:par>
                                <p:cTn id="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9000"/>
                            </p:stCondLst>
                            <p:childTnLst>
                              <p:par>
                                <p:cTn id="81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1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20000"/>
                            </p:stCondLst>
                            <p:childTnLst>
                              <p:par>
                                <p:cTn id="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21000"/>
                            </p:stCondLst>
                            <p:childTnLst>
                              <p:par>
                                <p:cTn id="8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1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22000"/>
                            </p:stCondLst>
                            <p:childTnLst>
                              <p:par>
                                <p:cTn id="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23000"/>
                            </p:stCondLst>
                            <p:childTnLst>
                              <p:par>
                                <p:cTn id="97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1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24000"/>
                            </p:stCondLst>
                            <p:childTnLst>
                              <p:par>
                                <p:cTn id="1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25000"/>
                            </p:stCondLst>
                            <p:childTnLst>
                              <p:par>
                                <p:cTn id="10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6" dur="1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26000"/>
                            </p:stCondLst>
                            <p:childTnLst>
                              <p:par>
                                <p:cTn id="1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1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27000"/>
                            </p:stCondLst>
                            <p:childTnLst>
                              <p:par>
                                <p:cTn id="113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4" dur="1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28000"/>
                            </p:stCondLst>
                            <p:childTnLst>
                              <p:par>
                                <p:cTn id="1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1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29000"/>
                            </p:stCondLst>
                            <p:childTnLst>
                              <p:par>
                                <p:cTn id="121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2" dur="1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30000"/>
                            </p:stCondLst>
                            <p:childTnLst>
                              <p:par>
                                <p:cTn id="1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1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31000"/>
                            </p:stCondLst>
                            <p:childTnLst>
                              <p:par>
                                <p:cTn id="12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0" dur="1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32000"/>
                            </p:stCondLst>
                            <p:childTnLst>
                              <p:par>
                                <p:cTn id="1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1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33000"/>
                            </p:stCondLst>
                            <p:childTnLst>
                              <p:par>
                                <p:cTn id="137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8" dur="1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34000"/>
                            </p:stCondLst>
                            <p:childTnLst>
                              <p:par>
                                <p:cTn id="1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1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35000"/>
                            </p:stCondLst>
                            <p:childTnLst>
                              <p:par>
                                <p:cTn id="14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6" dur="1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36000"/>
                            </p:stCondLst>
                            <p:childTnLst>
                              <p:par>
                                <p:cTn id="1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1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37000"/>
                            </p:stCondLst>
                            <p:childTnLst>
                              <p:par>
                                <p:cTn id="153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4" dur="1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38000"/>
                            </p:stCondLst>
                            <p:childTnLst>
                              <p:par>
                                <p:cTn id="1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1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39000"/>
                            </p:stCondLst>
                            <p:childTnLst>
                              <p:par>
                                <p:cTn id="161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2" dur="1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40000"/>
                            </p:stCondLst>
                            <p:childTnLst>
                              <p:par>
                                <p:cTn id="1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1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41000"/>
                            </p:stCondLst>
                            <p:childTnLst>
                              <p:par>
                                <p:cTn id="16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0" dur="1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42000"/>
                            </p:stCondLst>
                            <p:childTnLst>
                              <p:par>
                                <p:cTn id="1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1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76</TotalTime>
  <Words>688</Words>
  <Application>Microsoft Office PowerPoint</Application>
  <PresentationFormat>On-screen Show (16:9)</PresentationFormat>
  <Paragraphs>195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Oswald</vt:lpstr>
      <vt:lpstr>Average</vt:lpstr>
      <vt:lpstr>Arial</vt:lpstr>
      <vt:lpstr>slate</vt:lpstr>
      <vt:lpstr>Tracker Camera</vt:lpstr>
      <vt:lpstr>What is Tracker Camera?</vt:lpstr>
      <vt:lpstr>Initial Design vs. Prototype</vt:lpstr>
      <vt:lpstr>Want to build Tracker Camera?</vt:lpstr>
      <vt:lpstr>Raspberry Pi Process </vt:lpstr>
      <vt:lpstr>Technologies for Raspberry Pi </vt:lpstr>
      <vt:lpstr>Android Application Process</vt:lpstr>
      <vt:lpstr>Android Application Technology Usage</vt:lpstr>
      <vt:lpstr>Tracker Camera Application Flow</vt:lpstr>
      <vt:lpstr>Raspberry Pi Reflection</vt:lpstr>
      <vt:lpstr>Android Application Reflection</vt:lpstr>
      <vt:lpstr>Overall Group Reflection</vt:lpstr>
      <vt:lpstr>Special Thanks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Tracker Camera</dc:title>
  <dc:creator>Benjamin Boudra</dc:creator>
  <cp:lastModifiedBy>Dean Bailey</cp:lastModifiedBy>
  <cp:revision>12</cp:revision>
  <dcterms:modified xsi:type="dcterms:W3CDTF">2016-05-05T20:47:21Z</dcterms:modified>
</cp:coreProperties>
</file>